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113"/>
  </p:notesMasterIdLst>
  <p:sldIdLst>
    <p:sldId id="256" r:id="rId2"/>
    <p:sldId id="399" r:id="rId3"/>
    <p:sldId id="400" r:id="rId4"/>
    <p:sldId id="623" r:id="rId5"/>
    <p:sldId id="524" r:id="rId6"/>
    <p:sldId id="525" r:id="rId7"/>
    <p:sldId id="693" r:id="rId8"/>
    <p:sldId id="315" r:id="rId9"/>
    <p:sldId id="401" r:id="rId10"/>
    <p:sldId id="625" r:id="rId11"/>
    <p:sldId id="626" r:id="rId12"/>
    <p:sldId id="627" r:id="rId13"/>
    <p:sldId id="628" r:id="rId14"/>
    <p:sldId id="629" r:id="rId15"/>
    <p:sldId id="630" r:id="rId16"/>
    <p:sldId id="316" r:id="rId17"/>
    <p:sldId id="317" r:id="rId18"/>
    <p:sldId id="318" r:id="rId19"/>
    <p:sldId id="319" r:id="rId20"/>
    <p:sldId id="464" r:id="rId21"/>
    <p:sldId id="694" r:id="rId22"/>
    <p:sldId id="402" r:id="rId23"/>
    <p:sldId id="461" r:id="rId24"/>
    <p:sldId id="403" r:id="rId25"/>
    <p:sldId id="320" r:id="rId26"/>
    <p:sldId id="321" r:id="rId27"/>
    <p:sldId id="462" r:id="rId28"/>
    <p:sldId id="463" r:id="rId29"/>
    <p:sldId id="307" r:id="rId30"/>
    <p:sldId id="309" r:id="rId31"/>
    <p:sldId id="308" r:id="rId32"/>
    <p:sldId id="292" r:id="rId33"/>
    <p:sldId id="372" r:id="rId34"/>
    <p:sldId id="373" r:id="rId35"/>
    <p:sldId id="374" r:id="rId36"/>
    <p:sldId id="522" r:id="rId37"/>
    <p:sldId id="375" r:id="rId38"/>
    <p:sldId id="376" r:id="rId39"/>
    <p:sldId id="631" r:id="rId40"/>
    <p:sldId id="632" r:id="rId41"/>
    <p:sldId id="633" r:id="rId42"/>
    <p:sldId id="634" r:id="rId43"/>
    <p:sldId id="377" r:id="rId44"/>
    <p:sldId id="378" r:id="rId45"/>
    <p:sldId id="379" r:id="rId46"/>
    <p:sldId id="380" r:id="rId47"/>
    <p:sldId id="381" r:id="rId48"/>
    <p:sldId id="624" r:id="rId49"/>
    <p:sldId id="383" r:id="rId50"/>
    <p:sldId id="686" r:id="rId51"/>
    <p:sldId id="687" r:id="rId52"/>
    <p:sldId id="688" r:id="rId53"/>
    <p:sldId id="689" r:id="rId54"/>
    <p:sldId id="690" r:id="rId55"/>
    <p:sldId id="691" r:id="rId56"/>
    <p:sldId id="692" r:id="rId57"/>
    <p:sldId id="639" r:id="rId58"/>
    <p:sldId id="640" r:id="rId59"/>
    <p:sldId id="641" r:id="rId60"/>
    <p:sldId id="642" r:id="rId61"/>
    <p:sldId id="643" r:id="rId62"/>
    <p:sldId id="644" r:id="rId63"/>
    <p:sldId id="645" r:id="rId64"/>
    <p:sldId id="646" r:id="rId65"/>
    <p:sldId id="647" r:id="rId66"/>
    <p:sldId id="648" r:id="rId67"/>
    <p:sldId id="649" r:id="rId68"/>
    <p:sldId id="650" r:id="rId69"/>
    <p:sldId id="651" r:id="rId70"/>
    <p:sldId id="652" r:id="rId71"/>
    <p:sldId id="653" r:id="rId72"/>
    <p:sldId id="654" r:id="rId73"/>
    <p:sldId id="655" r:id="rId74"/>
    <p:sldId id="656" r:id="rId75"/>
    <p:sldId id="657" r:id="rId76"/>
    <p:sldId id="658" r:id="rId77"/>
    <p:sldId id="659" r:id="rId78"/>
    <p:sldId id="660" r:id="rId79"/>
    <p:sldId id="661" r:id="rId80"/>
    <p:sldId id="662" r:id="rId81"/>
    <p:sldId id="663" r:id="rId82"/>
    <p:sldId id="664" r:id="rId83"/>
    <p:sldId id="665" r:id="rId84"/>
    <p:sldId id="666" r:id="rId85"/>
    <p:sldId id="667" r:id="rId86"/>
    <p:sldId id="668" r:id="rId87"/>
    <p:sldId id="669" r:id="rId88"/>
    <p:sldId id="670" r:id="rId89"/>
    <p:sldId id="671" r:id="rId90"/>
    <p:sldId id="672" r:id="rId91"/>
    <p:sldId id="673" r:id="rId92"/>
    <p:sldId id="674" r:id="rId93"/>
    <p:sldId id="675" r:id="rId94"/>
    <p:sldId id="676" r:id="rId95"/>
    <p:sldId id="677" r:id="rId96"/>
    <p:sldId id="678" r:id="rId97"/>
    <p:sldId id="679" r:id="rId98"/>
    <p:sldId id="680" r:id="rId99"/>
    <p:sldId id="681" r:id="rId100"/>
    <p:sldId id="682" r:id="rId101"/>
    <p:sldId id="683" r:id="rId102"/>
    <p:sldId id="684" r:id="rId103"/>
    <p:sldId id="685" r:id="rId104"/>
    <p:sldId id="382" r:id="rId105"/>
    <p:sldId id="384" r:id="rId106"/>
    <p:sldId id="385" r:id="rId107"/>
    <p:sldId id="386" r:id="rId108"/>
    <p:sldId id="528" r:id="rId109"/>
    <p:sldId id="371" r:id="rId110"/>
    <p:sldId id="288" r:id="rId111"/>
    <p:sldId id="412" r:id="rId112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E5E5FF"/>
    <a:srgbClr val="A9A9A9"/>
    <a:srgbClr val="009999"/>
    <a:srgbClr val="FF99CC"/>
    <a:srgbClr val="FF66FF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04" autoAdjust="0"/>
    <p:restoredTop sz="91597" autoAdjust="0"/>
  </p:normalViewPr>
  <p:slideViewPr>
    <p:cSldViewPr>
      <p:cViewPr varScale="1">
        <p:scale>
          <a:sx n="107" d="100"/>
          <a:sy n="107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28.0.2\1\&#1041;&#1077;&#1075;&#1083;&#1086;&#1074;&#1072;%20&#1045;.&#1042;\&#1054;&#1090;&#1082;&#1088;&#1099;&#1090;&#1099;&#1081;%20&#1073;&#1102;&#1076;&#1078;&#1077;&#1090;\2020\&#1088;&#1072;&#1089;&#1095;&#1077;&#1090;&#1099;%20&#1082;%20&#1086;&#1090;&#1082;&#1088;&#1099;&#1090;&#1086;&#1084;&#1091;%20&#1073;&#1102;&#1076;&#1078;&#1077;&#1090;&#1091;%20&#1085;&#1086;&#1103;&#1073;%2020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53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4244806709052885E-2"/>
          <c:y val="1.9380952093081365E-2"/>
          <c:w val="0.88269961119180695"/>
          <c:h val="0.75218083884462394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8869506232452916E-2"/>
                  <c:y val="-3.6425520058034365E-2"/>
                </c:manualLayout>
              </c:layout>
              <c:showVal val="1"/>
            </c:dLbl>
            <c:dLbl>
              <c:idx val="1"/>
              <c:layout>
                <c:manualLayout>
                  <c:x val="2.1427982537652882E-2"/>
                  <c:y val="-3.5673807656076223E-2"/>
                </c:manualLayout>
              </c:layout>
              <c:showVal val="1"/>
            </c:dLbl>
            <c:dLbl>
              <c:idx val="2"/>
              <c:layout>
                <c:manualLayout>
                  <c:x val="1.9469860079228483E-2"/>
                  <c:y val="-4.1742028256827046E-2"/>
                </c:manualLayout>
              </c:layout>
              <c:showVal val="1"/>
            </c:dLbl>
            <c:dLbl>
              <c:idx val="3"/>
              <c:layout>
                <c:manualLayout>
                  <c:x val="2.3835023309425222E-2"/>
                  <c:y val="-3.3705293269749269E-2"/>
                </c:manualLayout>
              </c:layout>
              <c:showVal val="1"/>
            </c:dLbl>
            <c:dLbl>
              <c:idx val="4"/>
              <c:layout>
                <c:manualLayout>
                  <c:x val="2.4586931238495799E-2"/>
                  <c:y val="-2.8742564246131419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'на душу нас по др муниц 010121'!$C$9:$G$9</c:f>
              <c:strCache>
                <c:ptCount val="4"/>
                <c:pt idx="0">
                  <c:v>Можайский городской округ</c:v>
                </c:pt>
                <c:pt idx="1">
                  <c:v>Городской округ Клин</c:v>
                </c:pt>
                <c:pt idx="2">
                  <c:v>Городской округ Чехов</c:v>
                </c:pt>
                <c:pt idx="3">
                  <c:v>Наро-Фоминский городской округ</c:v>
                </c:pt>
              </c:strCache>
            </c:strRef>
          </c:cat>
          <c:val>
            <c:numRef>
              <c:f>'на душу нас по др муниц 010121'!$C$10:$G$10</c:f>
              <c:numCache>
                <c:formatCode>0.0</c:formatCode>
                <c:ptCount val="4"/>
                <c:pt idx="0">
                  <c:v>24.3</c:v>
                </c:pt>
                <c:pt idx="1">
                  <c:v>22.4</c:v>
                </c:pt>
                <c:pt idx="2">
                  <c:v>22.4</c:v>
                </c:pt>
                <c:pt idx="3">
                  <c:v>19.5</c:v>
                </c:pt>
              </c:numCache>
            </c:numRef>
          </c:val>
        </c:ser>
        <c:dLbls>
          <c:showVal val="1"/>
        </c:dLbls>
        <c:shape val="box"/>
        <c:axId val="112612480"/>
        <c:axId val="112614016"/>
        <c:axId val="0"/>
      </c:bar3DChart>
      <c:catAx>
        <c:axId val="112612480"/>
        <c:scaling>
          <c:orientation val="minMax"/>
        </c:scaling>
        <c:axPos val="b"/>
        <c:numFmt formatCode="0.00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2614016"/>
        <c:crosses val="autoZero"/>
        <c:auto val="1"/>
        <c:lblAlgn val="ctr"/>
        <c:lblOffset val="100"/>
        <c:tickLblSkip val="1"/>
        <c:tickMarkSkip val="1"/>
      </c:catAx>
      <c:valAx>
        <c:axId val="112614016"/>
        <c:scaling>
          <c:orientation val="minMax"/>
        </c:scaling>
        <c:delete val="1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tickLblPos val="nextTo"/>
        <c:crossAx val="112612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12700">
      <a:solidFill>
        <a:srgbClr val="FFFFFF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6" tIns="45858" rIns="91716" bIns="45858" numCol="1" anchor="t" anchorCtr="0" compatLnSpc="1">
            <a:prstTxWarp prst="textNoShape">
              <a:avLst/>
            </a:prstTxWarp>
          </a:bodyPr>
          <a:lstStyle>
            <a:lvl1pPr defTabSz="917968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6" tIns="45858" rIns="91716" bIns="45858" numCol="1" anchor="t" anchorCtr="0" compatLnSpc="1">
            <a:prstTxWarp prst="textNoShape">
              <a:avLst/>
            </a:prstTxWarp>
          </a:bodyPr>
          <a:lstStyle>
            <a:lvl1pPr algn="r" defTabSz="917968" eaLnBrk="0" hangingPunct="0">
              <a:defRPr sz="1200"/>
            </a:lvl1pPr>
          </a:lstStyle>
          <a:p>
            <a:pPr>
              <a:defRPr/>
            </a:pPr>
            <a:fld id="{C89B920B-7DF8-4F3A-BAEA-A362AE16250F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146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87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6" tIns="45858" rIns="91716" bIns="458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6" tIns="45858" rIns="91716" bIns="45858" numCol="1" anchor="b" anchorCtr="0" compatLnSpc="1">
            <a:prstTxWarp prst="textNoShape">
              <a:avLst/>
            </a:prstTxWarp>
          </a:bodyPr>
          <a:lstStyle>
            <a:lvl1pPr defTabSz="917968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16" tIns="45858" rIns="91716" bIns="45858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pPr>
              <a:defRPr/>
            </a:pPr>
            <a:fld id="{1529382B-F443-49C8-9556-8137B9CA44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67593CF8-D5CA-48D7-82C3-5147693B9377}" type="slidenum">
              <a:rPr lang="ru-RU" altLang="ru-RU" smtClean="0"/>
              <a:pPr defTabSz="915988"/>
              <a:t>81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29108F23-2944-437D-8610-9D38897962EC}" type="slidenum">
              <a:rPr lang="ru-RU" altLang="ru-RU" smtClean="0"/>
              <a:pPr defTabSz="915988"/>
              <a:t>83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8DB428C-BC6A-423B-882D-98F4C39DB2EA}" type="slidenum">
              <a:rPr lang="ru-RU" altLang="ru-RU" smtClean="0"/>
              <a:pPr defTabSz="915988"/>
              <a:t>85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25925111-D700-4707-BF61-B927A8A475DD}" type="slidenum">
              <a:rPr lang="ru-RU" altLang="ru-RU" smtClean="0"/>
              <a:pPr defTabSz="915988"/>
              <a:t>86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A639DC3F-36D5-4B9B-9608-19A9B0059A5F}" type="slidenum">
              <a:rPr lang="ru-RU" altLang="ru-RU" smtClean="0"/>
              <a:pPr defTabSz="915988"/>
              <a:t>88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F44B14E5-0FF9-406D-8ECC-30A457264874}" type="slidenum">
              <a:rPr lang="ru-RU" altLang="ru-RU" smtClean="0"/>
              <a:pPr defTabSz="915988"/>
              <a:t>89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AC071CC1-E8FE-4557-B7A0-EB38DCDB5DAF}" type="slidenum">
              <a:rPr lang="ru-RU" altLang="ru-RU" smtClean="0"/>
              <a:pPr defTabSz="915988"/>
              <a:t>91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BA0071A0-0B78-4552-980F-CD2F912B609C}" type="slidenum">
              <a:rPr lang="ru-RU" altLang="ru-RU" smtClean="0"/>
              <a:pPr defTabSz="915988"/>
              <a:t>94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2A0575A7-2E34-4C24-A96F-231E6BEA1258}" type="slidenum">
              <a:rPr lang="ru-RU" altLang="ru-RU" smtClean="0"/>
              <a:pPr defTabSz="915988"/>
              <a:t>95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DC3FF4C8-8C69-43E2-8A6E-31DC67583A82}" type="slidenum">
              <a:rPr lang="ru-RU" altLang="ru-RU" smtClean="0"/>
              <a:pPr defTabSz="915988"/>
              <a:t>96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7ECA6903-526C-4E8A-B2E7-350085AC2AFD}" type="slidenum">
              <a:rPr lang="ru-RU" altLang="ru-RU" smtClean="0"/>
              <a:pPr defTabSz="915988"/>
              <a:t>66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CB2B0774-1437-4FEC-A11E-CD3C063E86FB}" type="slidenum">
              <a:rPr lang="ru-RU" altLang="ru-RU" smtClean="0"/>
              <a:pPr defTabSz="915988"/>
              <a:t>97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75A0FBE0-E757-4A32-A9D1-2050EC6FA795}" type="slidenum">
              <a:rPr lang="ru-RU" altLang="ru-RU" smtClean="0"/>
              <a:pPr defTabSz="915988"/>
              <a:t>100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03EB9811-2D75-4498-A5A7-F6FB0ED559BB}" type="slidenum">
              <a:rPr lang="ru-RU" altLang="ru-RU" smtClean="0"/>
              <a:pPr defTabSz="915988"/>
              <a:t>101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ль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2149BDF-95F6-49C5-ABAC-B8EEE4CFC99C}" type="slidenum">
              <a:rPr lang="ru-RU" altLang="ru-RU" smtClean="0"/>
              <a:pPr defTabSz="915988"/>
              <a:t>68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674530B1-01FA-4F07-B234-AF532179CDA4}" type="slidenum">
              <a:rPr lang="ru-RU" altLang="ru-RU" smtClean="0"/>
              <a:pPr defTabSz="915988"/>
              <a:t>70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FE519F54-F03A-4281-B273-CE57F5D4BC25}" type="slidenum">
              <a:rPr lang="ru-RU" altLang="ru-RU" smtClean="0"/>
              <a:pPr defTabSz="915988"/>
              <a:t>71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64728A30-BFEC-4FD4-9603-46D44C78A842}" type="slidenum">
              <a:rPr lang="ru-RU" altLang="ru-RU" smtClean="0"/>
              <a:pPr defTabSz="915988"/>
              <a:t>73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5DE6CFE4-BFFE-480C-991A-EE4C906BE8DC}" type="slidenum">
              <a:rPr lang="ru-RU" altLang="ru-RU" smtClean="0"/>
              <a:pPr defTabSz="915988"/>
              <a:t>74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F8877DA0-6941-45AB-9703-497C7657C157}" type="slidenum">
              <a:rPr lang="ru-RU" altLang="ru-RU" smtClean="0"/>
              <a:pPr defTabSz="915988"/>
              <a:t>76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3AAD2726-4E5B-44D9-8C1D-DC768F6F3242}" type="slidenum">
              <a:rPr lang="ru-RU" altLang="ru-RU" smtClean="0"/>
              <a:pPr defTabSz="915988"/>
              <a:t>79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2690-64FB-484C-9FD7-A81263EC0905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4FFCA-393B-4348-8EE1-C91CC55C7AD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0002-FAF3-4367-8579-8961204BE19B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C79C1-FCBC-43D9-8D08-512C5A543F8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8642-87CF-49D4-8DED-28A2F7597C3B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EDA5F-9F9E-416D-A9C3-94F1202775A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F4BE-C16C-4A34-9B7A-3EBFE25940D8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9C309-A0CD-4294-A526-85E1B6D8A7D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2666-67FB-42AF-8383-BBA95EF46045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349A2-144A-4E81-9266-097ADF8E65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EA8A-290B-4782-9C08-E1A9305A7010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C163B-7168-4940-B7D6-D88B50BC9E7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3257-4D23-403E-8CC0-1DEA08C4040C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2FDB1-A7CE-421E-8354-006E296E580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3F30-D764-486E-8498-EF689177F8D6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8A37E-F0CD-4C12-BB1D-B8A2FA5F2A0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41B5-C69C-4A06-AD12-6425A33E0381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B809B-C1A8-4EFE-9FCA-00C588839B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5C7B-01A2-4C26-AC72-F0431B045BAE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243D2-A15E-4393-B08D-4E4504CB2FE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A8C2-1B25-4D8D-A293-D2E32E85133D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D8C4C6F-9199-435C-8584-DF35A0DF815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F15303-150C-41F4-8B02-C3DD73D0BB35}" type="datetime1">
              <a:rPr lang="ru-RU" smtClean="0"/>
              <a:pPr/>
              <a:t>14.05.2021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Можайский городской округ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E37AD87-B150-4FAA-9597-E8755DAB903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8938" y="2214563"/>
            <a:ext cx="4857750" cy="1785937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Бюджет для граждан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8813" y="4357688"/>
            <a:ext cx="6286500" cy="2376487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/>
              <a:t>на основании проекта решения Совета депутатов «Об исполнении бюджета Можайского городского округа за 2020 год»</a:t>
            </a:r>
          </a:p>
        </p:txBody>
      </p:sp>
      <p:pic>
        <p:nvPicPr>
          <p:cNvPr id="3076" name="Picture 4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313" y="178594"/>
            <a:ext cx="1714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43812" cy="642938"/>
          </a:xfrm>
          <a:solidFill>
            <a:srgbClr val="CFFBED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Можайского городского округа на 202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– 202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годы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58174" cy="4937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22">
                  <a:extLst>
                    <a:ext uri="{9D8B030D-6E8A-4147-A177-3AD203B41FA5}"/>
                  </a:extLst>
                </a:gridCol>
                <a:gridCol w="2643195">
                  <a:extLst>
                    <a:ext uri="{9D8B030D-6E8A-4147-A177-3AD203B41FA5}"/>
                  </a:extLst>
                </a:gridCol>
                <a:gridCol w="1000128">
                  <a:extLst>
                    <a:ext uri="{9D8B030D-6E8A-4147-A177-3AD203B41FA5}"/>
                  </a:extLst>
                </a:gridCol>
                <a:gridCol w="714377">
                  <a:extLst>
                    <a:ext uri="{9D8B030D-6E8A-4147-A177-3AD203B41FA5}"/>
                  </a:extLst>
                </a:gridCol>
                <a:gridCol w="785815">
                  <a:extLst>
                    <a:ext uri="{9D8B030D-6E8A-4147-A177-3AD203B41FA5}"/>
                  </a:extLst>
                </a:gridCol>
                <a:gridCol w="928690">
                  <a:extLst>
                    <a:ext uri="{9D8B030D-6E8A-4147-A177-3AD203B41FA5}"/>
                  </a:extLst>
                </a:gridCol>
                <a:gridCol w="928690">
                  <a:extLst>
                    <a:ext uri="{9D8B030D-6E8A-4147-A177-3AD203B41FA5}"/>
                  </a:extLst>
                </a:gridCol>
                <a:gridCol w="857257">
                  <a:extLst>
                    <a:ext uri="{9D8B030D-6E8A-4147-A177-3AD203B41FA5}"/>
                  </a:extLst>
                </a:gridCol>
              </a:tblGrid>
              <a:tr h="45717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2021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2023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CFFBED"/>
                    </a:solidFill>
                  </a:tcPr>
                </a:tc>
                <a:extLst>
                  <a:ext uri="{0D108BD9-81ED-4DB2-BD59-A6C34878D82A}"/>
                </a:extLst>
              </a:tr>
              <a:tr h="27430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Демографические показатели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57178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(на конец года)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70637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71390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70513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70471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70424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extLst>
                  <a:ext uri="{0D108BD9-81ED-4DB2-BD59-A6C34878D82A}"/>
                </a:extLst>
              </a:tr>
              <a:tr h="27430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 grid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Промышленное производство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005798"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Объём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7898,5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11111,5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8642,3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9116,2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9392,6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/>
                </a:tc>
                <a:extLst>
                  <a:ext uri="{0D108BD9-81ED-4DB2-BD59-A6C34878D82A}"/>
                </a:extLst>
              </a:tr>
              <a:tr h="27430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91439" marR="91439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74304"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Протяжённость автомобильных дорог общего пользования с твёрдым типом покрытия местного значения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километр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284,8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263,97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295,0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305,0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315,0</a:t>
                      </a:r>
                    </a:p>
                  </a:txBody>
                  <a:tcPr marL="91439" marR="91439" anchor="ctr" horzOverflow="overflow"/>
                </a:tc>
                <a:extLst>
                  <a:ext uri="{0D108BD9-81ED-4DB2-BD59-A6C34878D82A}"/>
                </a:extLst>
              </a:tr>
              <a:tr h="45717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Малое и среднее предпринимательство, включая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микропредприятия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79139"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малых и средних предприятий, включая микропредприятия (на конец года)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716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713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728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745</a:t>
                      </a:r>
                    </a:p>
                  </a:txBody>
                  <a:tcPr marL="91439" marR="91439" anchor="ctr" horzOverflow="overflow"/>
                </a:tc>
                <a:extLst>
                  <a:ext uri="{0D108BD9-81ED-4DB2-BD59-A6C34878D82A}"/>
                </a:extLst>
              </a:tr>
              <a:tr h="308501"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Справочно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в том числе малых предприятий (включая микро)</a:t>
                      </a: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693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706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736</a:t>
                      </a:r>
                    </a:p>
                  </a:txBody>
                  <a:tcPr marL="91439" marR="91439" anchor="ctr" horzOverflow="overflow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4200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500" y="6357938"/>
            <a:ext cx="592931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35248" name="Group 80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4585019"/>
        </p:xfrm>
        <a:graphic>
          <a:graphicData uri="http://schemas.openxmlformats.org/drawingml/2006/table">
            <a:tbl>
              <a:tblPr/>
              <a:tblGrid>
                <a:gridCol w="400050"/>
                <a:gridCol w="3286125"/>
                <a:gridCol w="642938"/>
                <a:gridCol w="785812"/>
                <a:gridCol w="785813"/>
                <a:gridCol w="785812"/>
                <a:gridCol w="785813"/>
                <a:gridCol w="75723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объектов </a:t>
                      </a:r>
                      <a:r>
                        <a:rPr lang="ru-RU" sz="1100" dirty="0" err="1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электросетевого</a:t>
                      </a: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хозяйства и систем наружного освещения, на которых реализованы мероприятия по устройству и капитальному ремонту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объектов архитектурно-художественного освещения, на которых реализованы мероприятия по устройству и капитальному ремонту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Соответствие нормативу обеспеченности парками культуры и отдыха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Увеличение числа посетителей парков культуры и отдыха</a:t>
                      </a:r>
                      <a:endParaRPr lang="ru-RU" sz="110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установленных детских игровых площадок в парках культуры и отдыха</a:t>
                      </a:r>
                      <a:endParaRPr lang="ru-RU" sz="110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созданных и благоустроенных парков культуры и отдыха на территории Московской области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64598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99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35248" name="Group 80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3792819"/>
        </p:xfrm>
        <a:graphic>
          <a:graphicData uri="http://schemas.openxmlformats.org/drawingml/2006/table">
            <a:tbl>
              <a:tblPr/>
              <a:tblGrid>
                <a:gridCol w="400050"/>
                <a:gridCol w="3286125"/>
                <a:gridCol w="642938"/>
                <a:gridCol w="785812"/>
                <a:gridCol w="785813"/>
                <a:gridCol w="785812"/>
                <a:gridCol w="785813"/>
                <a:gridCol w="75723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354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отремонтированных колодцев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10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</a:t>
                      </a:r>
                      <a:endParaRPr lang="ru-RU" sz="110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Ликвидировано несанкционированных навалов мусора, куб. м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9322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5781,8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9400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9400</a:t>
                      </a:r>
                      <a:endParaRPr lang="ru-RU" sz="110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9400</a:t>
                      </a:r>
                      <a:endParaRPr lang="ru-RU" sz="110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 территории детских игровых площадок в нормативном состоянии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 контейнерных площадок в нормативном состоянии</a:t>
                      </a:r>
                      <a:endParaRPr lang="ru-RU" sz="110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 информационных стендов в нормативном состоянии</a:t>
                      </a:r>
                      <a:endParaRPr lang="ru-RU" sz="110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 внутриквартальных дорог в нормативном состоянии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тыс.кв.м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2794,391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2794,391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2794,391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2794,391</a:t>
                      </a:r>
                      <a:endParaRPr lang="ru-RU" sz="110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2794,391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отремонтированных подъездов в МКД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МКД, в которых проведен капитальный ремонт в рамках региональной программы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</a:t>
                      </a:r>
                      <a:endParaRPr lang="ru-RU" sz="110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65631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632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571500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altLang="ru-RU" sz="1600" b="1" smtClean="0"/>
              <a:t>«Строительство объектов социальной инфраструктуры» на 2020-2024 годы</a:t>
            </a:r>
            <a:endParaRPr lang="ru-RU" alt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358188" cy="2857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6656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428625" y="1571625"/>
          <a:ext cx="8358187" cy="2384503"/>
        </p:xfrm>
        <a:graphic>
          <a:graphicData uri="http://schemas.openxmlformats.org/drawingml/2006/table">
            <a:tbl>
              <a:tblPr/>
              <a:tblGrid>
                <a:gridCol w="406301">
                  <a:extLst>
                    <a:ext uri="{9D8B030D-6E8A-4147-A177-3AD203B41FA5}"/>
                  </a:extLst>
                </a:gridCol>
                <a:gridCol w="3337472">
                  <a:extLst>
                    <a:ext uri="{9D8B030D-6E8A-4147-A177-3AD203B41FA5}"/>
                  </a:extLst>
                </a:gridCol>
                <a:gridCol w="652983">
                  <a:extLst>
                    <a:ext uri="{9D8B030D-6E8A-4147-A177-3AD203B41FA5}"/>
                  </a:extLst>
                </a:gridCol>
                <a:gridCol w="798090">
                  <a:extLst>
                    <a:ext uri="{9D8B030D-6E8A-4147-A177-3AD203B41FA5}"/>
                  </a:extLst>
                </a:gridCol>
                <a:gridCol w="798091">
                  <a:extLst>
                    <a:ext uri="{9D8B030D-6E8A-4147-A177-3AD203B41FA5}"/>
                  </a:extLst>
                </a:gridCol>
                <a:gridCol w="798090">
                  <a:extLst>
                    <a:ext uri="{9D8B030D-6E8A-4147-A177-3AD203B41FA5}"/>
                  </a:extLst>
                </a:gridCol>
                <a:gridCol w="798091">
                  <a:extLst>
                    <a:ext uri="{9D8B030D-6E8A-4147-A177-3AD203B41FA5}"/>
                  </a:extLst>
                </a:gridCol>
                <a:gridCol w="769069">
                  <a:extLst>
                    <a:ext uri="{9D8B030D-6E8A-4147-A177-3AD203B41FA5}"/>
                  </a:extLst>
                </a:gridCol>
              </a:tblGrid>
              <a:tr h="761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extLst>
                  <a:ext uri="{0D108BD9-81ED-4DB2-BD59-A6C34878D82A}"/>
                </a:extLst>
              </a:tr>
              <a:tr h="525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57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введенных в эксплуатацию объектов физической культуры и спорта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extLst>
                  <a:ext uri="{0D108BD9-81ED-4DB2-BD59-A6C34878D82A}"/>
                </a:extLst>
              </a:tr>
              <a:tr h="6400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введенных в эксплуатацию муниципальных стадионов</a:t>
                      </a:r>
                    </a:p>
                    <a:p>
                      <a:pPr algn="l" fontAlgn="t">
                        <a:lnSpc>
                          <a:spcPct val="10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500062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altLang="ru-RU" sz="1600" b="1" smtClean="0"/>
              <a:t>«Переселение граждан из аварийного жилищного фонда» на 2020-2024 годы</a:t>
            </a:r>
            <a:endParaRPr lang="ru-RU" alt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358188" cy="3571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67588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/>
        </p:nvGraphicFramePr>
        <p:xfrm>
          <a:off x="357188" y="1500188"/>
          <a:ext cx="8358187" cy="3154680"/>
        </p:xfrm>
        <a:graphic>
          <a:graphicData uri="http://schemas.openxmlformats.org/drawingml/2006/table">
            <a:tbl>
              <a:tblPr/>
              <a:tblGrid>
                <a:gridCol w="406400">
                  <a:extLst>
                    <a:ext uri="{9D8B030D-6E8A-4147-A177-3AD203B41FA5}"/>
                  </a:extLst>
                </a:gridCol>
                <a:gridCol w="3336925">
                  <a:extLst>
                    <a:ext uri="{9D8B030D-6E8A-4147-A177-3AD203B41FA5}"/>
                  </a:extLst>
                </a:gridCol>
                <a:gridCol w="654050">
                  <a:extLst>
                    <a:ext uri="{9D8B030D-6E8A-4147-A177-3AD203B41FA5}"/>
                  </a:extLst>
                </a:gridCol>
                <a:gridCol w="796925">
                  <a:extLst>
                    <a:ext uri="{9D8B030D-6E8A-4147-A177-3AD203B41FA5}"/>
                  </a:extLst>
                </a:gridCol>
                <a:gridCol w="798512">
                  <a:extLst>
                    <a:ext uri="{9D8B030D-6E8A-4147-A177-3AD203B41FA5}"/>
                  </a:extLst>
                </a:gridCol>
                <a:gridCol w="798513">
                  <a:extLst>
                    <a:ext uri="{9D8B030D-6E8A-4147-A177-3AD203B41FA5}"/>
                  </a:extLst>
                </a:gridCol>
                <a:gridCol w="798512">
                  <a:extLst>
                    <a:ext uri="{9D8B030D-6E8A-4147-A177-3AD203B41FA5}"/>
                  </a:extLst>
                </a:gridCol>
                <a:gridCol w="768350">
                  <a:extLst>
                    <a:ext uri="{9D8B030D-6E8A-4147-A177-3AD203B41FA5}"/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extLst>
                  <a:ext uri="{0D108BD9-81ED-4DB2-BD59-A6C34878D82A}"/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граждан, переселенных из аварийного жилищного фонда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квадратных метров расселенного аварийного жилищного фонда за счет средств консолидированного бюджета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квадратных метров расселенного аварийного жилищного фонда за счет внебюджетных источников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кв.м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квадратных метров расселенного аварийного жилищного фонда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кв.м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1,3227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1,3127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квадратных метров расселенного аварийного жилищного фонда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44" name="Rectangle 2"/>
          <p:cNvSpPr>
            <a:spLocks noChangeArrowheads="1"/>
          </p:cNvSpPr>
          <p:nvPr/>
        </p:nvSpPr>
        <p:spPr bwMode="auto">
          <a:xfrm>
            <a:off x="1071563" y="428625"/>
            <a:ext cx="7643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Динамика и структура источников внутреннего финансирования дефицита бюджета Можайского городского округа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3" y="1397000"/>
          <a:ext cx="8715406" cy="4479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62">
                  <a:extLst>
                    <a:ext uri="{9D8B030D-6E8A-4147-A177-3AD203B41FA5}"/>
                  </a:extLst>
                </a:gridCol>
                <a:gridCol w="2135448">
                  <a:extLst>
                    <a:ext uri="{9D8B030D-6E8A-4147-A177-3AD203B41FA5}"/>
                  </a:extLst>
                </a:gridCol>
                <a:gridCol w="2135448">
                  <a:extLst>
                    <a:ext uri="{9D8B030D-6E8A-4147-A177-3AD203B41FA5}"/>
                  </a:extLst>
                </a:gridCol>
                <a:gridCol w="2135448">
                  <a:extLst>
                    <a:ext uri="{9D8B030D-6E8A-4147-A177-3AD203B41FA5}"/>
                  </a:extLst>
                </a:gridCol>
              </a:tblGrid>
              <a:tr h="274264"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marL="91439" marR="91439" marT="45703" marB="45703">
                    <a:noFill/>
                  </a:tcPr>
                </a:tc>
                <a:extLst>
                  <a:ext uri="{0D108BD9-81ED-4DB2-BD59-A6C34878D82A}"/>
                </a:extLst>
              </a:tr>
              <a:tr h="63998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2019 года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2020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2020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1005700">
                <a:tc>
                  <a:txBody>
                    <a:bodyPr/>
                    <a:lstStyle/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дефицитов бюджетов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-233 906,1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135 819,3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60 768,1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1188559">
                <a:tc>
                  <a:txBody>
                    <a:bodyPr/>
                    <a:lstStyle/>
                    <a:p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 в валюте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Российской Федерации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57 000,0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93 724,6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77 999,9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1371418">
                <a:tc>
                  <a:txBody>
                    <a:bodyPr/>
                    <a:lstStyle/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87 000,0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3" marB="4570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200 724,7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185 000,0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2" y="1143000"/>
          <a:ext cx="8572532" cy="5394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33">
                  <a:extLst>
                    <a:ext uri="{9D8B030D-6E8A-4147-A177-3AD203B41FA5}"/>
                  </a:extLst>
                </a:gridCol>
                <a:gridCol w="2143133">
                  <a:extLst>
                    <a:ext uri="{9D8B030D-6E8A-4147-A177-3AD203B41FA5}"/>
                  </a:extLst>
                </a:gridCol>
                <a:gridCol w="2143133">
                  <a:extLst>
                    <a:ext uri="{9D8B030D-6E8A-4147-A177-3AD203B41FA5}"/>
                  </a:extLst>
                </a:gridCol>
                <a:gridCol w="2143133">
                  <a:extLst>
                    <a:ext uri="{9D8B030D-6E8A-4147-A177-3AD203B41FA5}"/>
                  </a:extLst>
                </a:gridCol>
              </a:tblGrid>
              <a:tr h="192001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 от кредитных организаций бюджетами муниципальных районов в валюте Российской Федерации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87 000,0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200 724,7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185 000,0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55429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кредитов, предоставленных кредитными организациями в валюте Российской Федерации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- 30 000,0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-107 000,1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-107 000,1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192001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от кредитных организаций в валюте Российской Федерации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- 30 000,0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5" marB="4570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-107 000,1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-107 000,1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39301" name="Прямоугольник 6"/>
          <p:cNvSpPr>
            <a:spLocks noChangeArrowheads="1"/>
          </p:cNvSpPr>
          <p:nvPr/>
        </p:nvSpPr>
        <p:spPr bwMode="auto">
          <a:xfrm>
            <a:off x="6611938" y="6550025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71563" y="428625"/>
            <a:ext cx="7643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16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0343" name="Group 55"/>
          <p:cNvGraphicFramePr>
            <a:graphicFrameLocks noGrp="1"/>
          </p:cNvGraphicFramePr>
          <p:nvPr/>
        </p:nvGraphicFramePr>
        <p:xfrm>
          <a:off x="214313" y="1143000"/>
          <a:ext cx="8715405" cy="5576888"/>
        </p:xfrm>
        <a:graphic>
          <a:graphicData uri="http://schemas.openxmlformats.org/drawingml/2006/table">
            <a:tbl>
              <a:tblPr/>
              <a:tblGrid>
                <a:gridCol w="2246096"/>
                <a:gridCol w="2154587"/>
                <a:gridCol w="2157361"/>
                <a:gridCol w="2157361"/>
              </a:tblGrid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 marL="91439" marR="91439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176 906,1</a:t>
                      </a:r>
                    </a:p>
                  </a:txBody>
                  <a:tcPr marL="91439" marR="91439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42 094,7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-17 231,8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прочих остатков средств бюджетов</a:t>
                      </a:r>
                    </a:p>
                  </a:txBody>
                  <a:tcPr marL="91439" marR="91439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-3 485 428,0</a:t>
                      </a:r>
                    </a:p>
                  </a:txBody>
                  <a:tcPr marL="91439" marR="91439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 Cyr"/>
                        </a:rPr>
                        <a:t>-4 637 430,6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atin typeface="Times New Roman Cyr"/>
                        </a:rPr>
                        <a:t>-4 369 647,7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прочих остатков денежных средств бюджетов муниципальных районов</a:t>
                      </a:r>
                    </a:p>
                  </a:txBody>
                  <a:tcPr marL="91439" marR="91439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-3 485 428,0</a:t>
                      </a:r>
                    </a:p>
                  </a:txBody>
                  <a:tcPr marL="91439" marR="91439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atin typeface="Times New Roman Cyr"/>
                        </a:rPr>
                        <a:t>-4 637 430,6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 Cyr"/>
                        </a:rPr>
                        <a:t>-4 369 647,7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прочих остатков средств бюджетов</a:t>
                      </a:r>
                    </a:p>
                  </a:txBody>
                  <a:tcPr marL="91439" marR="91439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3 662 334,1</a:t>
                      </a:r>
                    </a:p>
                  </a:txBody>
                  <a:tcPr marL="91439" marR="91439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atin typeface="Times New Roman Cyr"/>
                        </a:rPr>
                        <a:t>4 679 525,3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 Cyr"/>
                        </a:rPr>
                        <a:t>4 352 415,9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прочих остатков денежных средств бюджетов муниципальных районов</a:t>
                      </a:r>
                    </a:p>
                  </a:txBody>
                  <a:tcPr marL="91439" marR="91439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3 662 334,1</a:t>
                      </a:r>
                    </a:p>
                  </a:txBody>
                  <a:tcPr marL="91439" marR="91439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atin typeface="Times New Roman Cyr"/>
                        </a:rPr>
                        <a:t>4 679 525,3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 Cyr"/>
                        </a:rPr>
                        <a:t>4 352 415,9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5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71563" y="428625"/>
            <a:ext cx="7643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16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317" name="Rectangle 106"/>
          <p:cNvSpPr>
            <a:spLocks noChangeArrowheads="1"/>
          </p:cNvSpPr>
          <p:nvPr/>
        </p:nvSpPr>
        <p:spPr bwMode="auto">
          <a:xfrm>
            <a:off x="1143000" y="571500"/>
            <a:ext cx="7643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Управление муниципальным долгом Можайского городского округа</a:t>
            </a:r>
            <a:endParaRPr lang="ru-RU" altLang="ru-RU" sz="1600"/>
          </a:p>
        </p:txBody>
      </p:sp>
      <p:sp>
        <p:nvSpPr>
          <p:cNvPr id="141318" name="Rectangle 107"/>
          <p:cNvSpPr>
            <a:spLocks noChangeArrowheads="1"/>
          </p:cNvSpPr>
          <p:nvPr/>
        </p:nvSpPr>
        <p:spPr bwMode="auto">
          <a:xfrm>
            <a:off x="214313" y="1292225"/>
            <a:ext cx="85010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2020 году Администрация Можайского городского округа продолжала работу, направленную на проведение сбалансированной бюджетной политики, снижению влияния долговой нагрузки на бюджет Можайского городского округа.</a:t>
            </a:r>
          </a:p>
          <a:p>
            <a:pPr indent="450850" algn="just"/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2020 году основными задачами в области управления муниципального долга Можайского городского округа являлись:</a:t>
            </a:r>
          </a:p>
          <a:p>
            <a:pPr indent="450850"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превышение объема муниципального долга Можайского городского округа к доходам бюджета без учета безвозмездных поступлений и поступлений налоговых доходов по дополнительному нормативу отчислений значения;</a:t>
            </a:r>
          </a:p>
          <a:p>
            <a:pPr indent="450850"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превышения объема расходов по обслуживанию муниципального долга значения  10 процентов от расходов бюджета Можайского городского округа (за исключением расходов, осуществляемых за счет субвенций предоставляемых из бюджетов бюджетной системы РФ).    </a:t>
            </a:r>
          </a:p>
          <a:p>
            <a:pPr indent="450850" algn="just">
              <a:buFontTx/>
              <a:buChar char="-"/>
            </a:pPr>
            <a:endParaRPr lang="ru-RU" sz="1200" b="1" dirty="0" smtClean="0">
              <a:latin typeface="Times New Roman"/>
              <a:ea typeface="Calibri"/>
              <a:cs typeface="Times New Roman"/>
            </a:endParaRPr>
          </a:p>
          <a:p>
            <a:pPr indent="450850" algn="ctr"/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Сведения об объеме государственного долга Можайского городского округа на начало и конец 2020 года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4429132"/>
          <a:ext cx="8358188" cy="192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688">
                  <a:extLst>
                    <a:ext uri="{9D8B030D-6E8A-4147-A177-3AD203B41FA5}"/>
                  </a:extLst>
                </a:gridCol>
                <a:gridCol w="2762250">
                  <a:extLst>
                    <a:ext uri="{9D8B030D-6E8A-4147-A177-3AD203B41FA5}"/>
                  </a:extLst>
                </a:gridCol>
                <a:gridCol w="2762250">
                  <a:extLst>
                    <a:ext uri="{9D8B030D-6E8A-4147-A177-3AD203B41FA5}"/>
                  </a:extLst>
                </a:gridCol>
              </a:tblGrid>
              <a:tr h="213823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18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На 01.01.2020 года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01.01.2021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442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Муниципальный долг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– всего, в том числе: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87 000,0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164 999,9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99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бюджетные кредиты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87 000,0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164 999,9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6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Расходы на обслуживание муниципального долга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2 238,6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4 505,6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71563" y="428625"/>
            <a:ext cx="7643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16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41" name="Rectangle 106"/>
          <p:cNvSpPr>
            <a:spLocks noChangeArrowheads="1"/>
          </p:cNvSpPr>
          <p:nvPr/>
        </p:nvSpPr>
        <p:spPr bwMode="auto">
          <a:xfrm>
            <a:off x="1143000" y="571500"/>
            <a:ext cx="7643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Управление муниципальным долгом Можайского городского округа</a:t>
            </a:r>
            <a:endParaRPr lang="ru-RU" altLang="ru-RU" sz="1600"/>
          </a:p>
        </p:txBody>
      </p:sp>
      <p:sp>
        <p:nvSpPr>
          <p:cNvPr id="142342" name="Rectangle 107"/>
          <p:cNvSpPr>
            <a:spLocks noChangeArrowheads="1"/>
          </p:cNvSpPr>
          <p:nvPr/>
        </p:nvSpPr>
        <p:spPr bwMode="auto">
          <a:xfrm>
            <a:off x="214313" y="1295401"/>
            <a:ext cx="85010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Объем муниципального долга Можайского городского округа по состоянию на 01.01.2021 года составил 164 999,9 тыс.рублей или 17,9 процента от объема доходов бюджета без учета безвозмездных поступлений и поступлений налоговых доходов по дополнительным нормам и находится на безопасном уровне. </a:t>
            </a:r>
          </a:p>
          <a:p>
            <a:pPr indent="450850" algn="just"/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Муниципальный долг Можайского городского округа не превысил пределы, установленные Бюджетным кодексом Российской Федерации, о чем свидетельствуют данные приведенной ниже таблицы: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6" y="3286124"/>
          <a:ext cx="8572529" cy="217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6959"/>
                <a:gridCol w="1640346"/>
                <a:gridCol w="1685224"/>
              </a:tblGrid>
              <a:tr h="198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01.01.2020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01.01.2021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Отношение объема муниципального долга к объему доходов бюджета без учета безвозмездных поступлений и поступлений налоговых доходов по дополнительным нормативам отчислений, %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8,9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17,9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Объем расходов на обслуживание муниципального долга к расходам бюджета (за исключением объема расходов,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которые осуществляются за счет субвенций, предоставляемых из бюджетов бюджетной системы РФ ), %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63700" y="428625"/>
            <a:ext cx="7480300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Объем и структура муниципального внутреннего долга Можайского городского округа, а также расходы на его обслуживание за 2020 год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(тыс. рублей)</a:t>
            </a:r>
            <a:endParaRPr lang="ru-RU" sz="12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63" name="Picture 3" descr="Герб Мо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"/>
            <a:ext cx="58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4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571612"/>
          <a:ext cx="8286779" cy="4755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/>
                  </a:extLst>
                </a:gridCol>
                <a:gridCol w="1357322"/>
                <a:gridCol w="1214446"/>
                <a:gridCol w="1000132"/>
                <a:gridCol w="1357322"/>
                <a:gridCol w="1500169">
                  <a:extLst>
                    <a:ext uri="{9D8B030D-6E8A-4147-A177-3AD203B41FA5}"/>
                  </a:extLst>
                </a:gridCol>
              </a:tblGrid>
              <a:tr h="1021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Виды долговых обязательств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состоянию на 01.01.2020 года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Привлечено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Погашено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состоянию на 01.01.2021 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обслуживание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муницицпального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долга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93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Муниципальный внутренний долг – 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87 000,0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185 000,0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107 000,1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164 999,9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4 505,6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483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Кредиты коммерческих банков и иных кредитных организаций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185 000,0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107 000,1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164 999,9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4 505,6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07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Муниципальные гарантии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45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Верхний предел муниципального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внутреннего долга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000,0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164 999,9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69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том числе по муниципальным гарантиям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00125" y="428625"/>
            <a:ext cx="7615238" cy="6429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Можайского городского округа на 202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– 202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годы</a:t>
            </a:r>
          </a:p>
        </p:txBody>
      </p:sp>
      <p:graphicFrame>
        <p:nvGraphicFramePr>
          <p:cNvPr id="13383" name="Group 71"/>
          <p:cNvGraphicFramePr>
            <a:graphicFrameLocks noGrp="1"/>
          </p:cNvGraphicFramePr>
          <p:nvPr>
            <p:ph idx="1"/>
          </p:nvPr>
        </p:nvGraphicFramePr>
        <p:xfrm>
          <a:off x="500063" y="1500188"/>
          <a:ext cx="8358187" cy="4472752"/>
        </p:xfrm>
        <a:graphic>
          <a:graphicData uri="http://schemas.openxmlformats.org/drawingml/2006/table">
            <a:tbl>
              <a:tblPr/>
              <a:tblGrid>
                <a:gridCol w="404812"/>
                <a:gridCol w="2530475"/>
                <a:gridCol w="939800"/>
                <a:gridCol w="795338"/>
                <a:gridCol w="939800"/>
                <a:gridCol w="939800"/>
                <a:gridCol w="939800"/>
                <a:gridCol w="868362"/>
              </a:tblGrid>
              <a:tr h="598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2022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</a:tr>
              <a:tr h="359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Инвестиции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 за счёт всех источников финансирования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5493,72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11441,47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6254,82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7138,9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8187,9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446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и жилищно-коммунальное хозяйство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8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Объём работ, выполненных по виду экономической деятельности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«Строительство» (раздел 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1256,8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1283,9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1315,87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1381,73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1453,72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591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обеспеченности населения жильём (на конец года)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кв. м на человека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34,97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35,37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35,77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36,68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37,42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783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Справочно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: общая площадь аварийных жилых помещений (на конец года)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кв. 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4,74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4,74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4,74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3,08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0,68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  <p:pic>
        <p:nvPicPr>
          <p:cNvPr id="519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71938" y="6215063"/>
            <a:ext cx="47148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714375"/>
          </a:xfrm>
        </p:spPr>
        <p:txBody>
          <a:bodyPr/>
          <a:lstStyle/>
          <a:p>
            <a:pPr algn="ctr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144387" name="Содержимое 2"/>
          <p:cNvSpPr>
            <a:spLocks noGrp="1"/>
          </p:cNvSpPr>
          <p:nvPr>
            <p:ph idx="1"/>
          </p:nvPr>
        </p:nvSpPr>
        <p:spPr>
          <a:xfrm>
            <a:off x="500063" y="1357312"/>
            <a:ext cx="8229600" cy="4786331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Администрация Можайского городского округа</a:t>
            </a:r>
          </a:p>
          <a:p>
            <a:pPr algn="ctr">
              <a:buFont typeface="Wingdings" pitchFamily="2" charset="2"/>
              <a:buNone/>
            </a:pP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admmozhaysk.ru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143200,  Московская область, г. Можайск, ул. Московская, д. 15</a:t>
            </a:r>
          </a:p>
          <a:p>
            <a:pPr algn="ctr">
              <a:buFont typeface="Wingdings" pitchFamily="2" charset="2"/>
              <a:buNone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Телефон: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8(49638)2-21-07</a:t>
            </a:r>
          </a:p>
          <a:p>
            <a:pPr algn="ctr">
              <a:buFont typeface="Wingdings" pitchFamily="2" charset="2"/>
              <a:buNone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Электронная почта</a:t>
            </a:r>
          </a:p>
          <a:p>
            <a:pPr algn="ctr">
              <a:buFont typeface="Wingdings" pitchFamily="2" charset="2"/>
              <a:buNone/>
            </a:pP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mozhaysk@mosreg.ru; mail@admmozhaysk.ru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388" name="Picture 2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9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72488" cy="828675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Финансово-казначейское управление администрации </a:t>
            </a:r>
            <a:b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Можайского городского округа</a:t>
            </a: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1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46529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143200, Московская область, г. Можайск, ул. Московская, д.15</a:t>
            </a:r>
          </a:p>
        </p:txBody>
      </p:sp>
      <p:pic>
        <p:nvPicPr>
          <p:cNvPr id="145412" name="Picture 2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3" name="Прямоугольник 4"/>
          <p:cNvSpPr>
            <a:spLocks noChangeArrowheads="1"/>
          </p:cNvSpPr>
          <p:nvPr/>
        </p:nvSpPr>
        <p:spPr bwMode="auto">
          <a:xfrm>
            <a:off x="6540500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4" name="Прямоугольник 5"/>
          <p:cNvSpPr>
            <a:spLocks noChangeArrowheads="1"/>
          </p:cNvSpPr>
          <p:nvPr/>
        </p:nvSpPr>
        <p:spPr bwMode="auto">
          <a:xfrm>
            <a:off x="3428992" y="5929330"/>
            <a:ext cx="2522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Электронная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почта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/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finupr@admmozhaysk.ru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5" name="Прямоугольник 6"/>
          <p:cNvSpPr>
            <a:spLocks noChangeArrowheads="1"/>
          </p:cNvSpPr>
          <p:nvPr/>
        </p:nvSpPr>
        <p:spPr bwMode="auto">
          <a:xfrm>
            <a:off x="1142976" y="3929063"/>
            <a:ext cx="70723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Телефоны:</a:t>
            </a:r>
          </a:p>
          <a:p>
            <a:pPr algn="ctr"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8(49638)24-733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8(49638)20-005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8(49638)23-292</a:t>
            </a:r>
          </a:p>
          <a:p>
            <a:pPr algn="ctr" eaLnBrk="1" hangingPunct="1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INSTAGRAM: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https://www.instagram.com/finupradmmozhaysk/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6" name="Прямоугольник 7"/>
          <p:cNvSpPr>
            <a:spLocks noChangeArrowheads="1"/>
          </p:cNvSpPr>
          <p:nvPr/>
        </p:nvSpPr>
        <p:spPr bwMode="auto">
          <a:xfrm>
            <a:off x="2286000" y="2071688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Режим работы:</a:t>
            </a:r>
          </a:p>
          <a:p>
            <a:pPr algn="ctr"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понедельник-четверг 09.00 - 18.15 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пятница 09.00 - 17.00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обед с 13.00-14.00</a:t>
            </a:r>
          </a:p>
        </p:txBody>
      </p:sp>
      <p:sp>
        <p:nvSpPr>
          <p:cNvPr id="145417" name="Прямоугольник 8"/>
          <p:cNvSpPr>
            <a:spLocks noChangeArrowheads="1"/>
          </p:cNvSpPr>
          <p:nvPr/>
        </p:nvSpPr>
        <p:spPr bwMode="auto">
          <a:xfrm>
            <a:off x="285750" y="3429000"/>
            <a:ext cx="8215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Личный прием граждан - каждый понедельник с 09.00 до 15.00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Можайского городского округа на 202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– 202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443913" cy="4906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60">
                  <a:extLst>
                    <a:ext uri="{9D8B030D-6E8A-4147-A177-3AD203B41FA5}"/>
                  </a:extLst>
                </a:gridCol>
                <a:gridCol w="2643444">
                  <a:extLst>
                    <a:ext uri="{9D8B030D-6E8A-4147-A177-3AD203B41FA5}"/>
                  </a:extLst>
                </a:gridCol>
                <a:gridCol w="928778">
                  <a:extLst>
                    <a:ext uri="{9D8B030D-6E8A-4147-A177-3AD203B41FA5}"/>
                  </a:extLst>
                </a:gridCol>
                <a:gridCol w="785889">
                  <a:extLst>
                    <a:ext uri="{9D8B030D-6E8A-4147-A177-3AD203B41FA5}"/>
                  </a:extLst>
                </a:gridCol>
                <a:gridCol w="928778">
                  <a:extLst>
                    <a:ext uri="{9D8B030D-6E8A-4147-A177-3AD203B41FA5}"/>
                  </a:extLst>
                </a:gridCol>
                <a:gridCol w="970849">
                  <a:extLst>
                    <a:ext uri="{9D8B030D-6E8A-4147-A177-3AD203B41FA5}"/>
                  </a:extLst>
                </a:gridCol>
                <a:gridCol w="928778">
                  <a:extLst>
                    <a:ext uri="{9D8B030D-6E8A-4147-A177-3AD203B41FA5}"/>
                  </a:extLst>
                </a:gridCol>
                <a:gridCol w="857337">
                  <a:extLst>
                    <a:ext uri="{9D8B030D-6E8A-4147-A177-3AD203B41FA5}"/>
                  </a:extLst>
                </a:gridCol>
              </a:tblGrid>
              <a:tr h="73901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202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202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>
                    <a:solidFill>
                      <a:srgbClr val="CFFBED"/>
                    </a:solidFill>
                  </a:tcPr>
                </a:tc>
                <a:extLst>
                  <a:ext uri="{0D108BD9-81ED-4DB2-BD59-A6C34878D82A}"/>
                </a:extLst>
              </a:tr>
              <a:tr h="40412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Труд и заработная плата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7236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созданных рабочих мест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extLst>
                  <a:ext uri="{0D108BD9-81ED-4DB2-BD59-A6C34878D82A}"/>
                </a:extLst>
              </a:tr>
              <a:tr h="571578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официально зарегистрированных безработных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extLst>
                  <a:ext uri="{0D108BD9-81ED-4DB2-BD59-A6C34878D82A}"/>
                </a:extLst>
              </a:tr>
              <a:tr h="823067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по крупным и средним организациям (включая организации с численностью до 15 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6550,8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6947,3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6727,7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6996,8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7332,6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extLst>
                  <a:ext uri="{0D108BD9-81ED-4DB2-BD59-A6C34878D82A}"/>
                </a:extLst>
              </a:tr>
              <a:tr h="1188874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организаций по крупным и средним организациям (включая организации с численностью до 15 чел.)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12545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12590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12819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12998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extLst>
                  <a:ext uri="{0D108BD9-81ED-4DB2-BD59-A6C34878D82A}"/>
                </a:extLst>
              </a:tr>
              <a:tr h="823067"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работников по крупным и средним организациям (включая организации с численностью до 15 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43515,3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46484,4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44530,7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45484,6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47011,1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26" marB="45726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221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500" y="6357938"/>
            <a:ext cx="592931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Можайского городского округа на 2021 – 2023 годы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58174" cy="463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22">
                  <a:extLst>
                    <a:ext uri="{9D8B030D-6E8A-4147-A177-3AD203B41FA5}"/>
                  </a:extLst>
                </a:gridCol>
                <a:gridCol w="2643195">
                  <a:extLst>
                    <a:ext uri="{9D8B030D-6E8A-4147-A177-3AD203B41FA5}"/>
                  </a:extLst>
                </a:gridCol>
                <a:gridCol w="928690">
                  <a:extLst>
                    <a:ext uri="{9D8B030D-6E8A-4147-A177-3AD203B41FA5}"/>
                  </a:extLst>
                </a:gridCol>
                <a:gridCol w="785815">
                  <a:extLst>
                    <a:ext uri="{9D8B030D-6E8A-4147-A177-3AD203B41FA5}"/>
                  </a:extLst>
                </a:gridCol>
                <a:gridCol w="785815">
                  <a:extLst>
                    <a:ext uri="{9D8B030D-6E8A-4147-A177-3AD203B41FA5}"/>
                  </a:extLst>
                </a:gridCol>
                <a:gridCol w="928690">
                  <a:extLst>
                    <a:ext uri="{9D8B030D-6E8A-4147-A177-3AD203B41FA5}"/>
                  </a:extLst>
                </a:gridCol>
                <a:gridCol w="928690">
                  <a:extLst>
                    <a:ext uri="{9D8B030D-6E8A-4147-A177-3AD203B41FA5}"/>
                  </a:extLst>
                </a:gridCol>
                <a:gridCol w="857257">
                  <a:extLst>
                    <a:ext uri="{9D8B030D-6E8A-4147-A177-3AD203B41FA5}"/>
                  </a:extLst>
                </a:gridCol>
              </a:tblGrid>
              <a:tr h="49993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2021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2023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solidFill>
                      <a:srgbClr val="CFFBED"/>
                    </a:solidFill>
                  </a:tcPr>
                </a:tc>
                <a:extLst>
                  <a:ext uri="{0D108BD9-81ED-4DB2-BD59-A6C34878D82A}"/>
                </a:extLst>
              </a:tr>
              <a:tr h="31860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Торговля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услуги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57159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14177,4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14817,7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14892,7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15730,6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16719,7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extLst>
                  <a:ext uri="{0D108BD9-81ED-4DB2-BD59-A6C34878D82A}"/>
                </a:extLst>
              </a:tr>
              <a:tr h="640028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торговых объектов предприятий розничной торговли (на конец года)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кв. 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extLst>
                  <a:ext uri="{0D108BD9-81ED-4DB2-BD59-A6C34878D82A}"/>
                </a:extLst>
              </a:tr>
              <a:tr h="515602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Обеспеченность населения площадью торговых объектов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1000 чел.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1171,4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1282,3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1288,1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1291,7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extLst>
                  <a:ext uri="{0D108BD9-81ED-4DB2-BD59-A6C34878D82A}"/>
                </a:extLst>
              </a:tr>
              <a:tr h="27723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742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Дошкольное образование: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/>
                </a:extLst>
              </a:tr>
              <a:tr h="101420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дошкольных образовательных муниципальных организаций, реализующих образовательные программы дошкольного образования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extLst>
                  <a:ext uri="{0D108BD9-81ED-4DB2-BD59-A6C34878D82A}"/>
                </a:extLst>
              </a:tr>
              <a:tr h="640028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мест в дошкольных муниципальных образовательных организациях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3484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7263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500" y="6357938"/>
            <a:ext cx="592931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Можайского городского округа на 2021 – 2023 годы</a:t>
            </a:r>
          </a:p>
        </p:txBody>
      </p:sp>
      <p:graphicFrame>
        <p:nvGraphicFramePr>
          <p:cNvPr id="17515" name="Group 107"/>
          <p:cNvGraphicFramePr>
            <a:graphicFrameLocks noGrp="1"/>
          </p:cNvGraphicFramePr>
          <p:nvPr>
            <p:ph idx="1"/>
          </p:nvPr>
        </p:nvGraphicFramePr>
        <p:xfrm>
          <a:off x="500063" y="1143000"/>
          <a:ext cx="8258175" cy="4950130"/>
        </p:xfrm>
        <a:graphic>
          <a:graphicData uri="http://schemas.openxmlformats.org/drawingml/2006/table">
            <a:tbl>
              <a:tblPr/>
              <a:tblGrid>
                <a:gridCol w="400050"/>
                <a:gridCol w="2643187"/>
                <a:gridCol w="1000125"/>
                <a:gridCol w="714375"/>
                <a:gridCol w="785813"/>
                <a:gridCol w="928687"/>
                <a:gridCol w="928688"/>
                <a:gridCol w="8572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BED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образование: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общеобразовательных муниципальных организаций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численность обучающихся  в государственных (муниципальных) общеобразовательных организациях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обучающихся в государственных (муниципальных) общеобразовательных организациях, занимающихся в одну смену, в общей численности обучающихся в государственных (муниципальных) общеобразовательных организациях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4,68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обеспеченности населения: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-общедоступными библиотеками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 на 100 тыс. населения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24,07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24,07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24,11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24,12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24,14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-учреждениями культурно-досугового типа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 на 100 тыс. населения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41,05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41,05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41,13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41,15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41,18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  <p:pic>
        <p:nvPicPr>
          <p:cNvPr id="828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00500" y="6496050"/>
            <a:ext cx="48577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Можайского городского округа на 2021 – 2023 годы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58174" cy="4275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22">
                  <a:extLst>
                    <a:ext uri="{9D8B030D-6E8A-4147-A177-3AD203B41FA5}"/>
                  </a:extLst>
                </a:gridCol>
                <a:gridCol w="2643195">
                  <a:extLst>
                    <a:ext uri="{9D8B030D-6E8A-4147-A177-3AD203B41FA5}"/>
                  </a:extLst>
                </a:gridCol>
                <a:gridCol w="1000128">
                  <a:extLst>
                    <a:ext uri="{9D8B030D-6E8A-4147-A177-3AD203B41FA5}"/>
                  </a:extLst>
                </a:gridCol>
                <a:gridCol w="714377">
                  <a:extLst>
                    <a:ext uri="{9D8B030D-6E8A-4147-A177-3AD203B41FA5}"/>
                  </a:extLst>
                </a:gridCol>
                <a:gridCol w="785815">
                  <a:extLst>
                    <a:ext uri="{9D8B030D-6E8A-4147-A177-3AD203B41FA5}"/>
                  </a:extLst>
                </a:gridCol>
                <a:gridCol w="928690">
                  <a:extLst>
                    <a:ext uri="{9D8B030D-6E8A-4147-A177-3AD203B41FA5}"/>
                  </a:extLst>
                </a:gridCol>
                <a:gridCol w="928690">
                  <a:extLst>
                    <a:ext uri="{9D8B030D-6E8A-4147-A177-3AD203B41FA5}"/>
                  </a:extLst>
                </a:gridCol>
                <a:gridCol w="857257">
                  <a:extLst>
                    <a:ext uri="{9D8B030D-6E8A-4147-A177-3AD203B41FA5}"/>
                  </a:extLst>
                </a:gridCol>
              </a:tblGrid>
              <a:tr h="57147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202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CFF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202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CFFBED"/>
                    </a:solidFill>
                  </a:tcPr>
                </a:tc>
                <a:extLst>
                  <a:ext uri="{0D108BD9-81ED-4DB2-BD59-A6C34878D82A}"/>
                </a:extLst>
              </a:tr>
              <a:tr h="642924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-музеями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 на 100 тыс. населения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2,83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2,83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/>
                </a:extLst>
              </a:tr>
              <a:tr h="32002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спорт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15702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Обеспеченность населения спортивными сооружениями: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/>
                </a:extLst>
              </a:tr>
              <a:tr h="640072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-спортивными залами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кв. м на 10 тыс. населения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1,36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1,38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1,56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1,56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/>
                </a:extLst>
              </a:tr>
              <a:tr h="8229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-плоскостными сооружениями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кв. м на 10 тыс. населения</a:t>
                      </a:r>
                    </a:p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13,88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13,21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14,67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14,77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15,29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/>
                </a:extLst>
              </a:tr>
              <a:tr h="761991"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-плавательными бассейнами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кв. м зеркала воды на 10 тыс. населения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109,15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109,23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109,34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109,41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109,48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9293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500" y="6357938"/>
            <a:ext cx="592931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785813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Основные параметры исполнения бюджета Можайского городского округа в 2020 году</a:t>
            </a:r>
          </a:p>
        </p:txBody>
      </p:sp>
      <p:graphicFrame>
        <p:nvGraphicFramePr>
          <p:cNvPr id="20507" name="Group 27"/>
          <p:cNvGraphicFramePr>
            <a:graphicFrameLocks noGrp="1"/>
          </p:cNvGraphicFramePr>
          <p:nvPr>
            <p:ph idx="1"/>
          </p:nvPr>
        </p:nvGraphicFramePr>
        <p:xfrm>
          <a:off x="428625" y="1643063"/>
          <a:ext cx="8229600" cy="1519237"/>
        </p:xfrm>
        <a:graphic>
          <a:graphicData uri="http://schemas.openxmlformats.org/drawingml/2006/table">
            <a:tbl>
              <a:tblPr/>
              <a:tblGrid>
                <a:gridCol w="1900238">
                  <a:extLst>
                    <a:ext uri="{9D8B030D-6E8A-4147-A177-3AD203B41FA5}"/>
                  </a:extLst>
                </a:gridCol>
                <a:gridCol w="2000250">
                  <a:extLst>
                    <a:ext uri="{9D8B030D-6E8A-4147-A177-3AD203B41FA5}"/>
                  </a:extLst>
                </a:gridCol>
                <a:gridCol w="2071687">
                  <a:extLst>
                    <a:ext uri="{9D8B030D-6E8A-4147-A177-3AD203B41FA5}"/>
                  </a:extLst>
                </a:gridCol>
                <a:gridCol w="2257425">
                  <a:extLst>
                    <a:ext uri="{9D8B030D-6E8A-4147-A177-3AD203B41FA5}"/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Дефицит(-)/профицит(+)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FF"/>
                    </a:solidFill>
                  </a:tcPr>
                </a:tc>
                <a:extLst>
                  <a:ext uri="{0D108BD9-81ED-4DB2-BD59-A6C34878D82A}"/>
                </a:extLst>
              </a:tr>
              <a:tr h="806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Можайского городского округа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4 160 884,9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4 221 653,0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- 60 768,1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9459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4071938" y="6500813"/>
            <a:ext cx="4714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</p:spPr>
        <p:txBody>
          <a:bodyPr/>
          <a:lstStyle/>
          <a:p>
            <a:pPr algn="ctr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Динамика и структура основных параметров исполнения бюджета Можайского городского округа</a:t>
            </a:r>
          </a:p>
        </p:txBody>
      </p:sp>
      <p:pic>
        <p:nvPicPr>
          <p:cNvPr id="20483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2857500" y="6357938"/>
            <a:ext cx="5929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Рисунок 5" descr="beam-balance-the-observation-deck-WCi6cA-clipar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000250"/>
            <a:ext cx="624205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1785938" y="521493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6072188" y="4572000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1714500" y="4500563"/>
            <a:ext cx="164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4 221 653,0</a:t>
            </a:r>
          </a:p>
          <a:p>
            <a:pPr algn="ctr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рублей) </a:t>
            </a:r>
            <a:endParaRPr lang="ru-RU" altLang="ru-RU" sz="1400" dirty="0"/>
          </a:p>
        </p:txBody>
      </p:sp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6072188" y="3929063"/>
            <a:ext cx="1281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4 160 884,9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altLang="ru-RU" sz="1400" dirty="0"/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3929063" y="1143000"/>
            <a:ext cx="12033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60 768,1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</p:spPr>
        <p:txBody>
          <a:bodyPr/>
          <a:lstStyle/>
          <a:p>
            <a:pPr algn="ctr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Основные параметры исполнения бюджета Можайского городского округа</a:t>
            </a:r>
          </a:p>
        </p:txBody>
      </p:sp>
      <p:graphicFrame>
        <p:nvGraphicFramePr>
          <p:cNvPr id="21576" name="Group 72"/>
          <p:cNvGraphicFramePr>
            <a:graphicFrameLocks noGrp="1"/>
          </p:cNvGraphicFramePr>
          <p:nvPr>
            <p:ph idx="1"/>
          </p:nvPr>
        </p:nvGraphicFramePr>
        <p:xfrm>
          <a:off x="214282" y="1214421"/>
          <a:ext cx="8501123" cy="4686574"/>
        </p:xfrm>
        <a:graphic>
          <a:graphicData uri="http://schemas.openxmlformats.org/drawingml/2006/table">
            <a:tbl>
              <a:tblPr/>
              <a:tblGrid>
                <a:gridCol w="2052803"/>
                <a:gridCol w="1624337"/>
                <a:gridCol w="1624337"/>
                <a:gridCol w="1624337"/>
                <a:gridCol w="1575309"/>
              </a:tblGrid>
              <a:tr h="507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marL="91444" marR="91444" marT="45718" marB="45718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2019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за 2020 год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2020 год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бюджета 2020 года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28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Доходы-всего,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3 389 801,6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4 436 705,9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4 160 884,9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93,8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28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1523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РФ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1 699 376,8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2 714 543,9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2 503 823,7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92,2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40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3 623 707,7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3 820 211,4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3 623 707,7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568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</a:p>
                  </a:txBody>
                  <a:tcPr marL="91444" marR="91444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- 233 906,1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- 135 819,3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- 60 768,1</a:t>
                      </a: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pic>
        <p:nvPicPr>
          <p:cNvPr id="2150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2857500" y="6357938"/>
            <a:ext cx="5929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360363"/>
          </a:xfrm>
        </p:spPr>
        <p:txBody>
          <a:bodyPr/>
          <a:lstStyle/>
          <a:p>
            <a:pPr algn="ctr"/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Можайского городского округа</a:t>
            </a:r>
          </a:p>
        </p:txBody>
      </p:sp>
      <p:sp>
        <p:nvSpPr>
          <p:cNvPr id="22532" name="Объект 1"/>
          <p:cNvSpPr>
            <a:spLocks noGrp="1"/>
          </p:cNvSpPr>
          <p:nvPr>
            <p:ph idx="1"/>
          </p:nvPr>
        </p:nvSpPr>
        <p:spPr>
          <a:xfrm>
            <a:off x="457200" y="788988"/>
            <a:ext cx="8229600" cy="5078412"/>
          </a:xfrm>
        </p:spPr>
        <p:txBody>
          <a:bodyPr/>
          <a:lstStyle/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В принятое решение Совета депутатов Можайского городского округа Московской области         от 25.12.2019 № 559/31 «О бюджете Можайского городского округа на 2020 год и на плановый период 2021 и 2022 годов» 14 раз вносились изменения в течение 2020 года. </a:t>
            </a:r>
          </a:p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Основные параметры внесенных изменений в решение Совета депутатов Можайского городского округа Московской области «О бюджете Можайского городского округа на 2020 год и на плановый период 2021 и 2022 годов» приведены в таблице:</a:t>
            </a:r>
          </a:p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>
              <a:spcBef>
                <a:spcPct val="0"/>
              </a:spcBef>
              <a:buFont typeface="Wingdings" pitchFamily="2" charset="2"/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7663" y="400976"/>
            <a:ext cx="588962" cy="6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388" y="2122488"/>
          <a:ext cx="8750300" cy="459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588">
                  <a:extLst>
                    <a:ext uri="{9D8B030D-6E8A-4147-A177-3AD203B41FA5}"/>
                  </a:extLst>
                </a:gridCol>
                <a:gridCol w="1290504">
                  <a:extLst>
                    <a:ext uri="{9D8B030D-6E8A-4147-A177-3AD203B41FA5}"/>
                  </a:extLst>
                </a:gridCol>
                <a:gridCol w="1290504">
                  <a:extLst>
                    <a:ext uri="{9D8B030D-6E8A-4147-A177-3AD203B41FA5}"/>
                  </a:extLst>
                </a:gridCol>
                <a:gridCol w="1209848">
                  <a:extLst>
                    <a:ext uri="{9D8B030D-6E8A-4147-A177-3AD203B41FA5}"/>
                  </a:extLst>
                </a:gridCol>
                <a:gridCol w="1209848">
                  <a:extLst>
                    <a:ext uri="{9D8B030D-6E8A-4147-A177-3AD203B41FA5}"/>
                  </a:extLst>
                </a:gridCol>
                <a:gridCol w="1290504">
                  <a:extLst>
                    <a:ext uri="{9D8B030D-6E8A-4147-A177-3AD203B41FA5}"/>
                  </a:extLst>
                </a:gridCol>
                <a:gridCol w="1290504">
                  <a:extLst>
                    <a:ext uri="{9D8B030D-6E8A-4147-A177-3AD203B41FA5}"/>
                  </a:extLst>
                </a:gridCol>
              </a:tblGrid>
              <a:tr h="2103222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28.01.2020  № 577/33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25.02.2020 №584/34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 от 17.03.2020 № 615/35 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28.04.2020 № 634/37 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26.05.2020 № 648/38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 от 30.06.2020 № 652/39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/>
                </a:extLst>
              </a:tr>
              <a:tr h="45722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 том числе: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4 472 950,8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4 472 950,8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4 486 129,9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4 478 865,1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4 451 234,6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4 463 361,2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  <a:tr h="64011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1 740 292,1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740 292,1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1 740 292,1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732 738,5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1 695 537,3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1 695 537,3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  <a:tr h="48240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2 732 658,7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2 732 658,7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2 745 837,8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745 837,8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2 755 697,3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2 767 823,9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  <a:tr h="27433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4 571 141,5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4 607 931,9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4 623 729,2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618 639,1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4 586 914,1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4 599 272,5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  <a:tr h="64011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 (профицит) бюджета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-98 190,7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- 134 981,1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- 137 599,3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-139 774,5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- 135 679,5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- 135 911,3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611938" y="6550025"/>
            <a:ext cx="236855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258175" cy="542925"/>
          </a:xfrm>
        </p:spPr>
        <p:txBody>
          <a:bodyPr/>
          <a:lstStyle/>
          <a:p>
            <a:pPr algn="ctr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071563"/>
            <a:ext cx="8786812" cy="479583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Основные понятия, используемые в бюджетном процессе …………………………………………………….…5-6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Административно-территориальное деление Можайского городского округа………………………………….…7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Достигнутые результаты бюджетной политики в 2020 году…………………………………………………….…8-9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Выполнение прогноза социально-экономического развития Можайского городского округа……..………..10-15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Основные параметры исполнения бюджета Можайского городского округа…………………………………16-18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Внесенные изменения в решение Совета депутатов Можайского городского округа «О бюджете Можайского городского округа на 2020 год и на плановый период 2021 и 2022 годов»…………………………………..…19-22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Динамика и структура налоговых и неналоговых доходов бюджета Можайского городского округа ...........23-26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на душу населения в сравнении с другими муниципальными образованиями Московской области…………………………………………………………………………………………………….27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Информация об оценке потерь от предоставления налоговых льгот………………………………………………28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Динамика и структура расходов бюджета Можайского городского округа…………………………………….29-38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Исполнение указов Президента Российской Федерации…………………………………………………….…..39-42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Информация о расходах бюджета Можайского городского округа за 2020 год на душу населения по отраслям экономики и социальной сферы………………………………………………………………………….…………43-44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Выполнение плана по муниципальным программам…………………………………………………………….45-49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Информация об общественно значимых объектах, реализованных в 2020 году на территории Можайского городского округа………………………………………………………..…………………………………………50-56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Меры социальной поддержки за счет средств бюджета целевым группам потребителей в Можайском городском округе…….……………………………………………………………………..……………………….57-61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6438900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1143000"/>
          <a:ext cx="8461376" cy="472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980">
                  <a:extLst>
                    <a:ext uri="{9D8B030D-6E8A-4147-A177-3AD203B41FA5}"/>
                  </a:extLst>
                </a:gridCol>
                <a:gridCol w="1231501">
                  <a:extLst>
                    <a:ext uri="{9D8B030D-6E8A-4147-A177-3AD203B41FA5}"/>
                  </a:extLst>
                </a:gridCol>
                <a:gridCol w="1186179">
                  <a:extLst>
                    <a:ext uri="{9D8B030D-6E8A-4147-A177-3AD203B41FA5}"/>
                  </a:extLst>
                </a:gridCol>
                <a:gridCol w="1186179">
                  <a:extLst>
                    <a:ext uri="{9D8B030D-6E8A-4147-A177-3AD203B41FA5}"/>
                  </a:extLst>
                </a:gridCol>
                <a:gridCol w="1186179">
                  <a:extLst>
                    <a:ext uri="{9D8B030D-6E8A-4147-A177-3AD203B41FA5}"/>
                  </a:extLst>
                </a:gridCol>
                <a:gridCol w="1186179">
                  <a:extLst>
                    <a:ext uri="{9D8B030D-6E8A-4147-A177-3AD203B41FA5}"/>
                  </a:extLst>
                </a:gridCol>
                <a:gridCol w="1186179">
                  <a:extLst>
                    <a:ext uri="{9D8B030D-6E8A-4147-A177-3AD203B41FA5}"/>
                  </a:extLst>
                </a:gridCol>
              </a:tblGrid>
              <a:tr h="2103061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 от 04.08.2020 № 667/40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 от 18.08.2020 № 681/41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 от 15.09.2020 № 685/42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 от 27.10.2020 № 703/44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 от 24.11.2020 № 730/45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 от 07.12.2020 № 747/46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extLst>
                  <a:ext uri="{0D108BD9-81ED-4DB2-BD59-A6C34878D82A}"/>
                </a:extLst>
              </a:tr>
              <a:tr h="45718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 том числе:</a:t>
                      </a: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4 404 852,1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4 486 707,5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4 640 062,0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4 640 062,0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4 551 199,6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4 551 199,6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extLst>
                  <a:ext uri="{0D108BD9-81ED-4DB2-BD59-A6C34878D82A}"/>
                </a:extLst>
              </a:tr>
              <a:tr h="64005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1 643 929,3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1 725 784,7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1 725 784,7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1 725 784,7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1 725 784,7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1 725 784,7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extLst>
                  <a:ext uri="{0D108BD9-81ED-4DB2-BD59-A6C34878D82A}"/>
                </a:extLst>
              </a:tr>
              <a:tr h="61449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2 760 922,8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2 760 922,8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2 914 277,3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2 914 277,3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2 825 414,9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2 825 414,9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extLst>
                  <a:ext uri="{0D108BD9-81ED-4DB2-BD59-A6C34878D82A}"/>
                </a:extLst>
              </a:tr>
              <a:tr h="27430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4 540 671,4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4 622 526,8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4 775 881,3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4 775 881,3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4 687 018,9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4 687 018,9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extLst>
                  <a:ext uri="{0D108BD9-81ED-4DB2-BD59-A6C34878D82A}"/>
                </a:extLst>
              </a:tr>
              <a:tr h="64005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 (профицит) бюджета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- 135 819,3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- 135 819,3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- 135 819,3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- 135 819,3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- 135 819,3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- 135 819,3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611938" y="6357938"/>
            <a:ext cx="236855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ozhaysk_coats_20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500042"/>
            <a:ext cx="857256" cy="8572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1143000"/>
          <a:ext cx="3671338" cy="472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980">
                  <a:extLst>
                    <a:ext uri="{9D8B030D-6E8A-4147-A177-3AD203B41FA5}"/>
                  </a:extLst>
                </a:gridCol>
                <a:gridCol w="1186179">
                  <a:extLst>
                    <a:ext uri="{9D8B030D-6E8A-4147-A177-3AD203B41FA5}"/>
                  </a:extLst>
                </a:gridCol>
                <a:gridCol w="1186179">
                  <a:extLst>
                    <a:ext uri="{9D8B030D-6E8A-4147-A177-3AD203B41FA5}"/>
                  </a:extLst>
                </a:gridCol>
              </a:tblGrid>
              <a:tr h="2103061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 от 22.12.2020 № 749/47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Можайского городского округа Московской области от 28.12.2020 № 766/48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extLst>
                  <a:ext uri="{0D108BD9-81ED-4DB2-BD59-A6C34878D82A}"/>
                </a:extLst>
              </a:tr>
              <a:tr h="45718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 том числе:</a:t>
                      </a: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4 434 489,3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4 436 705,9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extLst>
                  <a:ext uri="{0D108BD9-81ED-4DB2-BD59-A6C34878D82A}"/>
                </a:extLst>
              </a:tr>
              <a:tr h="64005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1 719 641,3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1 721 857,9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extLst>
                  <a:ext uri="{0D108BD9-81ED-4DB2-BD59-A6C34878D82A}"/>
                </a:extLst>
              </a:tr>
              <a:tr h="61449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2 714 848,0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2 714 848,0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extLst>
                  <a:ext uri="{0D108BD9-81ED-4DB2-BD59-A6C34878D82A}"/>
                </a:extLst>
              </a:tr>
              <a:tr h="27430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4 570 308,6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4 572 525,2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extLst>
                  <a:ext uri="{0D108BD9-81ED-4DB2-BD59-A6C34878D82A}"/>
                </a:extLst>
              </a:tr>
              <a:tr h="64005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 (профицит) бюджета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- 135 819,3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- 135 819,3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611938" y="6357938"/>
            <a:ext cx="236855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ozhaysk_coats_20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500042"/>
            <a:ext cx="857256" cy="8572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285750" y="1719263"/>
            <a:ext cx="8572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Изменения в решение Совета депутатов Можайского городского округа Московской области «О бюджете Можайского городского округа на 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годов» обусловлены следующими причинами:</a:t>
            </a:r>
          </a:p>
          <a:p>
            <a:pPr indent="449263" algn="just">
              <a:buFontTx/>
              <a:buChar char="•"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уточнением плановых назначений по налоговым и неналоговым доходам бюджета Можайского городского округа с учетом текущей динамики поступления доходов и финансовых результатов деятельности организаций;</a:t>
            </a:r>
          </a:p>
          <a:p>
            <a:pPr indent="449263" algn="just">
              <a:buFontTx/>
              <a:buChar char="•"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необходимостью включения в бюджет Можайского городского округа средств, подлежащих получению из бюджета Московской области в соответствии с нормативно-правовыми актами Московской области;</a:t>
            </a:r>
          </a:p>
          <a:p>
            <a:pPr indent="449263" algn="just">
              <a:buFontTx/>
              <a:buChar char="•"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перераспределением и уточнением отдельных расходов бюджета в связи с ожидаемым исполнением средств бюджета Можайского городского округа в 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году;</a:t>
            </a:r>
          </a:p>
          <a:p>
            <a:pPr indent="449263" algn="just">
              <a:buFontTx/>
              <a:buChar char="•"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необходимостью включения в расходы бюджета целевых средств и распределение свободных остатков средств на счете бюджета Можайского городского округа по состоянию на 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01.01.2020года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3213" y="6286500"/>
            <a:ext cx="236855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457200"/>
            <a:ext cx="8286750" cy="8286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и неналоговых доходов бюджета Можайского городского округа</a:t>
            </a:r>
            <a:r>
              <a:rPr lang="ru-RU" altLang="ru-RU" sz="1800" smtClean="0"/>
              <a:t/>
            </a:r>
            <a:br>
              <a:rPr lang="ru-RU" altLang="ru-RU" sz="1800" smtClean="0"/>
            </a:b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6611938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1383515"/>
          <a:ext cx="7286676" cy="406399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017390"/>
                <a:gridCol w="1139546"/>
                <a:gridCol w="1139546"/>
                <a:gridCol w="1139546"/>
                <a:gridCol w="850648"/>
              </a:tblGrid>
              <a:tr h="752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Отчет за 2019 год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План на 2020 год</a:t>
                      </a:r>
                      <a:endParaRPr lang="ru-RU" sz="12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Отчет за 2020 год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2020 года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 anchor="ctr"/>
                </a:tc>
              </a:tr>
              <a:tr h="3889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1 703 145,3</a:t>
                      </a:r>
                      <a:endParaRPr lang="ru-RU" sz="12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1 721 857,9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1 661 590,0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2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</a:tr>
              <a:tr h="266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933 532,0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902 309,0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955 601,8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105,9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</a:tr>
              <a:tr h="770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49 259,9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49 984,0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45 799,6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</a:tr>
              <a:tr h="1981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128 963,4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127 759,8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124 312,8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</a:tr>
              <a:tr h="1981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358 002,9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378 270,1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311 459,2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82,3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</a:tr>
              <a:tr h="1981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13 807,4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13 381,0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12 289,6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</a:tr>
              <a:tr h="5797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</a:tr>
              <a:tr h="71188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160 894,9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200 436,1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152 029,3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75,8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39" marR="7339" marT="7339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72488" cy="900113"/>
          </a:xfrm>
        </p:spPr>
        <p:txBody>
          <a:bodyPr/>
          <a:lstStyle/>
          <a:p>
            <a:pPr algn="ctr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и неналоговых доходов бюджета Можайского городского округа</a:t>
            </a: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6611938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785926"/>
          <a:ext cx="7643865" cy="277177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5301"/>
                <a:gridCol w="1195406"/>
                <a:gridCol w="1195406"/>
                <a:gridCol w="1195406"/>
                <a:gridCol w="892346"/>
              </a:tblGrid>
              <a:tr h="781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Отчет за 2019 год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на 2020 год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Отчет за 2020 год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 2020 года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3 525,8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16 581,4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16 635,2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T w="9525" cap="flat" cmpd="sng" algn="ctr">
                      <a:noFill/>
                      <a:prstDash val="solid"/>
                    </a:lnT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15 152,0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10 045,4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16 397,8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163,2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  <a:tr h="4038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23 198,3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16 729,6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18 738,9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  <a:tr h="4667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12 289,7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2 226,2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3 651,2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164,0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  <a:tr h="2057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4 512,5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4 135,3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4 673,1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113,0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</p:spPr>
        <p:txBody>
          <a:bodyPr/>
          <a:lstStyle/>
          <a:p>
            <a:pPr algn="ctr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Динамика и структура безвозмездных поступлений в бюджет Можайского городского округа</a:t>
            </a:r>
          </a:p>
        </p:txBody>
      </p:sp>
      <p:graphicFrame>
        <p:nvGraphicFramePr>
          <p:cNvPr id="27737" name="Group 89"/>
          <p:cNvGraphicFramePr>
            <a:graphicFrameLocks noGrp="1"/>
          </p:cNvGraphicFramePr>
          <p:nvPr>
            <p:ph idx="1"/>
          </p:nvPr>
        </p:nvGraphicFramePr>
        <p:xfrm>
          <a:off x="179388" y="1214423"/>
          <a:ext cx="8607454" cy="5143534"/>
        </p:xfrm>
        <a:graphic>
          <a:graphicData uri="http://schemas.openxmlformats.org/drawingml/2006/table">
            <a:tbl>
              <a:tblPr/>
              <a:tblGrid>
                <a:gridCol w="1799971"/>
                <a:gridCol w="1229915"/>
                <a:gridCol w="1317766"/>
                <a:gridCol w="1317767"/>
                <a:gridCol w="1229915"/>
                <a:gridCol w="1712120"/>
              </a:tblGrid>
              <a:tr h="337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2020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829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Безвозмездные поступления-всего, 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1 686 656,3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2 714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848,0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499 294,9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latin typeface="Times New Roman"/>
                      </a:endParaRPr>
                    </a:p>
                    <a:p>
                      <a:pPr algn="ctr" fontAlgn="t"/>
                      <a:endParaRPr lang="ru-RU" sz="1200" b="0" i="0" u="none" strike="noStrike" dirty="0" smtClean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92,1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отражены по строке субсидии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829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бюджетов-всего, 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1 699 376,8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2 714 543,9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2 503 823,7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latin typeface="Times New Roman"/>
                      </a:endParaRPr>
                    </a:p>
                    <a:p>
                      <a:pPr algn="ctr" fontAlgn="t"/>
                      <a:endParaRPr lang="ru-RU" sz="1200" b="0" i="0" u="none" strike="noStrike" dirty="0" smtClean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92,2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отражены по строке 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37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1 519,0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499 163,0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499 163,0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1075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352 579,2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1 185 805,9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981 120,8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82,7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отдельным видам субсидий не были освоены плановые назначения в связи с поздним поступлением средств из бюджета Московской области и невозможностью их освоения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36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1 024 460,6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1 027 975,0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1 021 983,5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750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320 818,0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1 600,0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1 556,4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  <p:pic>
        <p:nvPicPr>
          <p:cNvPr id="27651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2857500" y="6357938"/>
            <a:ext cx="5929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4000500" y="6429375"/>
            <a:ext cx="4857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428624" y="1285875"/>
          <a:ext cx="8358218" cy="4267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736">
                  <a:extLst>
                    <a:ext uri="{9D8B030D-6E8A-4147-A177-3AD203B41FA5}"/>
                  </a:extLst>
                </a:gridCol>
                <a:gridCol w="1194043">
                  <a:extLst>
                    <a:ext uri="{9D8B030D-6E8A-4147-A177-3AD203B41FA5}"/>
                  </a:extLst>
                </a:gridCol>
                <a:gridCol w="1364610">
                  <a:extLst>
                    <a:ext uri="{9D8B030D-6E8A-4147-A177-3AD203B41FA5}"/>
                  </a:extLst>
                </a:gridCol>
                <a:gridCol w="1137192">
                  <a:extLst>
                    <a:ext uri="{9D8B030D-6E8A-4147-A177-3AD203B41FA5}"/>
                  </a:extLst>
                </a:gridCol>
                <a:gridCol w="1231948">
                  <a:extLst>
                    <a:ext uri="{9D8B030D-6E8A-4147-A177-3AD203B41FA5}"/>
                  </a:extLst>
                </a:gridCol>
                <a:gridCol w="1724689">
                  <a:extLst>
                    <a:ext uri="{9D8B030D-6E8A-4147-A177-3AD203B41FA5}"/>
                  </a:extLst>
                </a:gridCol>
              </a:tblGrid>
              <a:tr h="5869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Прочие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безвозмездные поступления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1002,7</a:t>
                      </a:r>
                    </a:p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304,1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304,0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627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имеющих целевое  значение, прошлых лет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- 13 723,2</a:t>
                      </a:r>
                    </a:p>
                  </a:txBody>
                  <a:tcPr marT="45693" marB="45693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4 832,8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3" marB="4569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связан с тем, что при составлении заявок на получение денежных средств из бюджета Московской области ожидаемое исполнение превысило фактическое исполнение, а также невозможностью освоения средств по причине позднего поступления средств из бюджета Московской области </a:t>
                      </a:r>
                    </a:p>
                    <a:p>
                      <a:pPr algn="l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288" y="421614"/>
            <a:ext cx="588962" cy="6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2608263" y="1144588"/>
            <a:ext cx="405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r>
              <a:rPr lang="ru-RU" altLang="ru-RU" sz="2000" smtClean="0">
                <a:latin typeface="Times New Roman" pitchFamily="18" charset="0"/>
              </a:rPr>
              <a:t> </a:t>
            </a:r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Rectangle 13"/>
          <p:cNvSpPr>
            <a:spLocks noChangeArrowheads="1"/>
          </p:cNvSpPr>
          <p:nvPr/>
        </p:nvSpPr>
        <p:spPr bwMode="auto">
          <a:xfrm>
            <a:off x="1187450" y="692150"/>
            <a:ext cx="68230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Налоговые и неналоговые доходы на душу населения </a:t>
            </a:r>
          </a:p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в сравнении с другими муниципальными образованиями </a:t>
            </a:r>
          </a:p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Московской области</a:t>
            </a:r>
          </a:p>
        </p:txBody>
      </p:sp>
      <p:sp>
        <p:nvSpPr>
          <p:cNvPr id="30726" name="Rectangle 15"/>
          <p:cNvSpPr>
            <a:spLocks noChangeArrowheads="1"/>
          </p:cNvSpPr>
          <p:nvPr/>
        </p:nvSpPr>
        <p:spPr bwMode="auto">
          <a:xfrm>
            <a:off x="7286644" y="1500174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400" dirty="0"/>
              <a:t> </a:t>
            </a:r>
          </a:p>
        </p:txBody>
      </p:sp>
      <p:graphicFrame>
        <p:nvGraphicFramePr>
          <p:cNvPr id="9" name="Chart 3"/>
          <p:cNvGraphicFramePr>
            <a:graphicFrameLocks/>
          </p:cNvGraphicFramePr>
          <p:nvPr/>
        </p:nvGraphicFramePr>
        <p:xfrm>
          <a:off x="1000100" y="1785926"/>
          <a:ext cx="6572296" cy="397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268413"/>
            <a:ext cx="8280400" cy="4824412"/>
          </a:xfrm>
          <a:solidFill>
            <a:srgbClr val="E5E5FF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mtClean="0"/>
              <a:t>		</a:t>
            </a:r>
            <a:endParaRPr lang="ru-RU" alt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288" y="421614"/>
            <a:ext cx="588962" cy="6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042988" y="620713"/>
            <a:ext cx="7815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Информация об оценке потерь от предоставления налоговых льгот</a:t>
            </a:r>
          </a:p>
        </p:txBody>
      </p:sp>
      <p:graphicFrame>
        <p:nvGraphicFramePr>
          <p:cNvPr id="31963" name="Group 219"/>
          <p:cNvGraphicFramePr>
            <a:graphicFrameLocks noGrp="1"/>
          </p:cNvGraphicFramePr>
          <p:nvPr/>
        </p:nvGraphicFramePr>
        <p:xfrm>
          <a:off x="900113" y="1341438"/>
          <a:ext cx="7704137" cy="4392612"/>
        </p:xfrm>
        <a:graphic>
          <a:graphicData uri="http://schemas.openxmlformats.org/drawingml/2006/table">
            <a:tbl>
              <a:tblPr/>
              <a:tblGrid>
                <a:gridCol w="568325">
                  <a:extLst>
                    <a:ext uri="{9D8B030D-6E8A-4147-A177-3AD203B41FA5}"/>
                  </a:extLst>
                </a:gridCol>
                <a:gridCol w="4008437">
                  <a:extLst>
                    <a:ext uri="{9D8B030D-6E8A-4147-A177-3AD203B41FA5}"/>
                  </a:extLst>
                </a:gridCol>
                <a:gridCol w="1120775">
                  <a:extLst>
                    <a:ext uri="{9D8B030D-6E8A-4147-A177-3AD203B41FA5}"/>
                  </a:extLst>
                </a:gridCol>
                <a:gridCol w="239713">
                  <a:extLst>
                    <a:ext uri="{9D8B030D-6E8A-4147-A177-3AD203B41FA5}"/>
                  </a:extLst>
                </a:gridCol>
                <a:gridCol w="763587">
                  <a:extLst>
                    <a:ext uri="{9D8B030D-6E8A-4147-A177-3AD203B41FA5}"/>
                  </a:extLst>
                </a:gridCol>
                <a:gridCol w="1003300">
                  <a:extLst>
                    <a:ext uri="{9D8B030D-6E8A-4147-A177-3AD203B41FA5}"/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956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Налоговый кодекс Российской Федерации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7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Выпадающие доходы, всего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077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имущество физических лиц 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79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8582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Статья 387 п.2 . Льготы по земельному налогу, установленные нормативными правовыми актами представительных органов муниципальных образований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2 617,5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2 617,5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8423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Статья 399 п.2. Льготы по налогу на имущество физических лиц, установленные нормативными правовыми актами представительных органов муниципальных образований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2 744,3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2 617,5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17650" y="428625"/>
            <a:ext cx="7626350" cy="720725"/>
          </a:xfrm>
        </p:spPr>
        <p:txBody>
          <a:bodyPr/>
          <a:lstStyle/>
          <a:p>
            <a:pPr algn="ctr"/>
            <a:r>
              <a:rPr lang="ru-RU" altLang="ru-RU" sz="1800" b="1" smtClean="0">
                <a:latin typeface="Times New Roman" pitchFamily="18" charset="0"/>
              </a:rPr>
              <a:t>Динамика и структура расходов бюджета Можайского городского округа</a:t>
            </a:r>
          </a:p>
        </p:txBody>
      </p:sp>
      <p:pic>
        <p:nvPicPr>
          <p:cNvPr id="32771" name="Picture 2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856" name="Group 64"/>
          <p:cNvGraphicFramePr>
            <a:graphicFrameLocks noGrp="1"/>
          </p:cNvGraphicFramePr>
          <p:nvPr/>
        </p:nvGraphicFramePr>
        <p:xfrm>
          <a:off x="214313" y="1000125"/>
          <a:ext cx="8786812" cy="5310830"/>
        </p:xfrm>
        <a:graphic>
          <a:graphicData uri="http://schemas.openxmlformats.org/drawingml/2006/table">
            <a:tbl>
              <a:tblPr/>
              <a:tblGrid>
                <a:gridCol w="1295400"/>
                <a:gridCol w="1296987"/>
                <a:gridCol w="1157288"/>
                <a:gridCol w="1249362"/>
                <a:gridCol w="1250950"/>
                <a:gridCol w="1250950"/>
                <a:gridCol w="1285875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Первоначально утвержденные бюджетные назначения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Утвержденные бюджетные назначения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фактических значений от утвержденных бюджетных назначений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фактических значений от первоначально утвержденных бюджетных назначений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Пояснения отклонений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бюджета- 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4 571 141,5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4 572 525,2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4 221 653,0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543 643,3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582 856,4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569 716,5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63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2 620,8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2 991,7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2 991,1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увеличения, в следствии чего процент исполнения составил     114,1 %.  Расходы произведены в пределах заявленной потребности.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07950" y="1090612"/>
            <a:ext cx="9036050" cy="76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Оценка эффективности реализации муниципальных программ Можайского городского округа за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…………………………………………………………………………………….……………………………….62-63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Информация о достигнутых и плановых целевых показателях муниципальных программ Можайского городского округа за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Здравоохранение» на 2020-2024 годы ………………………………………………………………………………64</a:t>
            </a: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-«Культура» на 2020 – 202 годы………………………………………………………………………………………65-66</a:t>
            </a: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Образование» на 2020 – 2024 годы…………………………………………………………………………......….67-68</a:t>
            </a: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«Социальная защита населения» на 2020 – 2024 годы…………………………………………………………….69-71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Спорт»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………………………………………………………………………….……….........72-74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Развитие инженерной инфраструктуры и энергосбережение»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…………………..………75-76</a:t>
            </a: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«Экология и окружающая среда» на 2020-2024 годы…………………………………………………………………77</a:t>
            </a: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«Безопасность и обеспечение безопасности жизнедеятельности населения» на 2020-2024 годы……………..78-79</a:t>
            </a: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«Жилище» на 2020 – 2024 годы …………………………………………………………………………………….80-81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«Развитие инженерной инфраструктуры и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» на 2020 – 2024 годы ……………….……..82-83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«Предпринимательство» на 2020 – 2024 годы …………………………………………………………………….84-86</a:t>
            </a: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«Управление имуществом и муниципальными финансами» на 2020 – 2024 годы……………………………....87-89</a:t>
            </a: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«Развитие институтов гражданского общества, повышение эффективности местного самоуправления и реализации молодежной политики» на 2020 – 2024 годы ……………………………………………………………………….90-91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 «Развитие и функционирование дорожно-транспортного комплекса» на 2020 – 2024 годы …………………..92</a:t>
            </a: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«Цифровое муниципальное образование» на 2020 – 2024 годы ……………………………………………...93-97</a:t>
            </a: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«Архитектура и градостроительство» на 2020 – 2024 годы…………………………………………………….….98</a:t>
            </a:r>
          </a:p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«Формирование современной комфортной городской среды»</a:t>
            </a:r>
            <a:r>
              <a:rPr lang="ru-RU" altLang="ru-RU" sz="1400" dirty="0" smtClean="0"/>
              <a:t>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на 2020 – 2024 годы…………………..…….99-101</a:t>
            </a:r>
          </a:p>
          <a:p>
            <a:pPr algn="just">
              <a:buFontTx/>
              <a:buChar char="-"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4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6653213" y="6286500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61" name="Group 45"/>
          <p:cNvGraphicFramePr>
            <a:graphicFrameLocks noGrp="1"/>
          </p:cNvGraphicFramePr>
          <p:nvPr/>
        </p:nvGraphicFramePr>
        <p:xfrm>
          <a:off x="214313" y="1357313"/>
          <a:ext cx="8750300" cy="4652963"/>
        </p:xfrm>
        <a:graphic>
          <a:graphicData uri="http://schemas.openxmlformats.org/drawingml/2006/table">
            <a:tbl>
              <a:tblPr/>
              <a:tblGrid>
                <a:gridCol w="1908175"/>
                <a:gridCol w="877876"/>
                <a:gridCol w="908061"/>
                <a:gridCol w="928688"/>
                <a:gridCol w="714375"/>
                <a:gridCol w="857250"/>
                <a:gridCol w="2555875"/>
              </a:tblGrid>
              <a:tr h="163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12 597,3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9 761,8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9 553,3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уменьшения, в следствии чего процент исполнения составил 75,8 %. Отклонение связано с перераспределением средств между подразделами.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206 671,1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196 776,8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190 521,9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уменьшения, в следствии чего процент исполнения составил 92,2 %. Отклонение связано с перераспределением средств между подразделами и распределения остатков средств на счете бюджета на 01.01.2020 года.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использованы в пределах потребности.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(финансов-бюджетного) надзора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24 343,5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23 434,5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23 166,8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уменьшения, в следствии чего процент исполнения составил 95,2 %. Отклонение связано с перераспределением средств между подразделами.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89"/>
          <p:cNvSpPr>
            <a:spLocks noChangeArrowheads="1"/>
          </p:cNvSpPr>
          <p:nvPr/>
        </p:nvSpPr>
        <p:spPr bwMode="auto">
          <a:xfrm>
            <a:off x="1714500" y="6500813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80" name="Group 64"/>
          <p:cNvGraphicFramePr>
            <a:graphicFrameLocks noGrp="1"/>
          </p:cNvGraphicFramePr>
          <p:nvPr/>
        </p:nvGraphicFramePr>
        <p:xfrm>
          <a:off x="142875" y="1203325"/>
          <a:ext cx="8786813" cy="5272016"/>
        </p:xfrm>
        <a:graphic>
          <a:graphicData uri="http://schemas.openxmlformats.org/drawingml/2006/table">
            <a:tbl>
              <a:tblPr/>
              <a:tblGrid>
                <a:gridCol w="2000250"/>
                <a:gridCol w="857250"/>
                <a:gridCol w="857250"/>
                <a:gridCol w="928688"/>
                <a:gridCol w="714375"/>
                <a:gridCol w="642937"/>
                <a:gridCol w="2786063"/>
              </a:tblGrid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1 600,0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1 600,0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связи с отсутствием потребности средства не использованы.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7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расходы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295 810,6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348 291,6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343 483,4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116,1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увеличения, в следствии чего процент исполнения составил 116,1 %. Отклонение связано с выделением из бюджета Московской области субсидий на:  1) софинансирование расходов на обеспечение деятельности МФЦ; 2) на реализацию мероприятий, направленных на повышение уровня удовлетворенности граждан качеством предоставления государственных и муниципальных услуг; а так же с перераспределением средств между подразделами и распределения остатков средств на счете бюджета на 01.01.2020 года.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использованы в пределах потребности.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62,0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36,5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36,5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58,9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подготовка экономики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62,0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58,9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уменьшения, в следствии чего процент исполнения составил 58,9 %. Средства использованы в пределах потребности.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33 637,0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26 483,5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25 412,0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территорий от чрезвычайных ситуаций природного и техногенного характера, гражданская оборона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21 474,6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19 515,6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18 744,5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87,3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уменьшения, в следствии чего процент исполнения составил  87,3 %.  Отклонение связано с перераспределением средств между подразделами. Средства использованы в пределах потребности. 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0825" y="277151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904" name="Group 64"/>
          <p:cNvGraphicFramePr>
            <a:graphicFrameLocks noGrp="1"/>
          </p:cNvGraphicFramePr>
          <p:nvPr/>
        </p:nvGraphicFramePr>
        <p:xfrm>
          <a:off x="214313" y="1143000"/>
          <a:ext cx="8750300" cy="5214939"/>
        </p:xfrm>
        <a:graphic>
          <a:graphicData uri="http://schemas.openxmlformats.org/drawingml/2006/table">
            <a:tbl>
              <a:tblPr/>
              <a:tblGrid>
                <a:gridCol w="1698625"/>
                <a:gridCol w="868362"/>
                <a:gridCol w="868363"/>
                <a:gridCol w="868362"/>
                <a:gridCol w="625475"/>
                <a:gridCol w="642946"/>
                <a:gridCol w="3178167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12 162,4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6 967,9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6 667,5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назначения были уточнены в сторону уменьшения, в следствии чего процент исполнения составил 54,8 %. Отклонение связано с перераспределением средств между подразделами и распределения остатков средств на счете бюджета на 01.01.2020 года.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использованы в пределах потребности.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482 711,3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532 551,8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511 603,3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96,1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1 860,5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3 933,8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2 668,7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67,8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назначения были уточнены в сторону увеличения, в следствии чего процент исполнения возрос в 1,4 раза. Отклонение связано с выделением из бюджета Московской области субвенции на организацию проведения мероприятий по отлову и содержанию безнадзорных животных.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177 305,0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182 267,7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181 611,6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назначения были уточнены в сторону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увеличения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 следствии чего процент исполнения составил 102,4 %. Средства использованы в пределах потребности.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281 820,3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336 190,9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318 685,9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увеличения, в следствии чего процент исполнения составил 113,1%. Отклонение связано с выделением из бюджета Московской области субсидии на:  1)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работ по капитальному ремонту и ремонту автомобильных дорог общего пользования местного значения; 2)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работ в целях проведения капитального ремонта и ремонта автомобильных дорог, примыкающих к территории садовых, огороднических или дачных  некоммерческих объединений граждан; 3) на ремонт дворовых территорий.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Связь и информатика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9 033,5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8 257,9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7 137,7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уменьшения, в следствии чего процент исполнения составил 79,0 %. Средства использованы в соответствии с фактически представленными документами.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01" name="Прямоугольник 89"/>
          <p:cNvSpPr>
            <a:spLocks noChangeArrowheads="1"/>
          </p:cNvSpPr>
          <p:nvPr/>
        </p:nvSpPr>
        <p:spPr bwMode="auto">
          <a:xfrm>
            <a:off x="1714500" y="6500813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Герб Мо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"/>
            <a:ext cx="58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Прямоугольник 89"/>
          <p:cNvSpPr>
            <a:spLocks noChangeArrowheads="1"/>
          </p:cNvSpPr>
          <p:nvPr/>
        </p:nvSpPr>
        <p:spPr bwMode="auto">
          <a:xfrm>
            <a:off x="1714500" y="6429375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905" name="Group 41"/>
          <p:cNvGraphicFramePr>
            <a:graphicFrameLocks noGrp="1"/>
          </p:cNvGraphicFramePr>
          <p:nvPr/>
        </p:nvGraphicFramePr>
        <p:xfrm>
          <a:off x="142875" y="1214438"/>
          <a:ext cx="8572500" cy="4541532"/>
        </p:xfrm>
        <a:graphic>
          <a:graphicData uri="http://schemas.openxmlformats.org/drawingml/2006/table">
            <a:tbl>
              <a:tblPr/>
              <a:tblGrid>
                <a:gridCol w="1371600"/>
                <a:gridCol w="793750"/>
                <a:gridCol w="865188"/>
                <a:gridCol w="866775"/>
                <a:gridCol w="504825"/>
                <a:gridCol w="576262"/>
                <a:gridCol w="35941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12 692,0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1 901,5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1 499,4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78,9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уменьшения, в следствии чего процент исполнения составил 11,8 %. Средства использованы в пределах потребности.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511 124,7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543 875,0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532 608,4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89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28 953,0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10 365,9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9 505,7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назначения были уточнены в сторону уменьшения, в следствии чего процент исполнения составил 32,8 %. Отклонение связано с  уменьшением средств субсидии из бюджета Московской области на ремонт подъездов в многоквартирных домах, а так же уменьшением плановых назначений по мероприятию «Переселение граждан из аварийного жилья».  Средства исполнены в пределах потребности.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89"/>
          <p:cNvSpPr>
            <a:spLocks noChangeArrowheads="1"/>
          </p:cNvSpPr>
          <p:nvPr/>
        </p:nvSpPr>
        <p:spPr bwMode="auto">
          <a:xfrm>
            <a:off x="1714500" y="6500813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960" name="Group 72"/>
          <p:cNvGraphicFramePr>
            <a:graphicFrameLocks noGrp="1"/>
          </p:cNvGraphicFramePr>
          <p:nvPr/>
        </p:nvGraphicFramePr>
        <p:xfrm>
          <a:off x="142875" y="1214438"/>
          <a:ext cx="8858250" cy="3961669"/>
        </p:xfrm>
        <a:graphic>
          <a:graphicData uri="http://schemas.openxmlformats.org/drawingml/2006/table">
            <a:tbl>
              <a:tblPr/>
              <a:tblGrid>
                <a:gridCol w="1500188"/>
                <a:gridCol w="857235"/>
                <a:gridCol w="923940"/>
                <a:gridCol w="1004886"/>
                <a:gridCol w="728664"/>
                <a:gridCol w="628658"/>
                <a:gridCol w="3214679"/>
              </a:tblGrid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69 611,0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101 639,1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100 611,6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144,5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увеличения, в следствии чего процент исполнения составил 144,5 %.  Отклонение связано с выделением из бюджета Московской области субсидий на: строительство и реконструкцию объектов водоснабжения (реконструкция ВЗУ, расположенного по адресу: Московская область, Можайский район, п. Спутник); на устройство контейнерных площадок. 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396 457,8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415 601,2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406 794,3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увеличения, в следствии чего  процент исполнения составил 102,6. Расходы произведены в пределах заявленной потребности и представленных к оплате документов.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16 102,9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16 268,8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15 696,8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уменьшения, в следствии чего процент исполнения составил 97,5 %. Средства использованы в пределах потребности.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2 018,0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91" name="Group 79"/>
          <p:cNvGraphicFramePr>
            <a:graphicFrameLocks noGrp="1"/>
          </p:cNvGraphicFramePr>
          <p:nvPr/>
        </p:nvGraphicFramePr>
        <p:xfrm>
          <a:off x="142875" y="1130591"/>
          <a:ext cx="8821738" cy="5227367"/>
        </p:xfrm>
        <a:graphic>
          <a:graphicData uri="http://schemas.openxmlformats.org/drawingml/2006/table">
            <a:tbl>
              <a:tblPr/>
              <a:tblGrid>
                <a:gridCol w="1357313"/>
                <a:gridCol w="928687"/>
                <a:gridCol w="928688"/>
                <a:gridCol w="928687"/>
                <a:gridCol w="573088"/>
                <a:gridCol w="641350"/>
                <a:gridCol w="3463925"/>
              </a:tblGrid>
              <a:tr h="988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2 018,0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бюджетные назначения были 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секвестированны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связи 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пандемией новой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коронавирусной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инфекции COVID-19.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2 229 932,0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2 278 973,0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2 006 034,9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88,0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519 339,0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525 245,1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491 060,1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увеличения, в следствии чего процент исполнения составил 94,6 %. Отклонение связано с уточнением в сторону увеличения субвенции на финансовое обеспечение государственных гарантий реализации прав граждан на получение общедоступного и бесплатного дошкольного образования в муниципальных дошкольных 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услуг). Также увеличены расходы на обеспечение деятельности дошкольных образовательных организаций за счет распределения остатков на счете бюджета на 01.01.2020 года.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использованы в пределах потребности.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6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1 533 151,9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1 612 673,0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1 376 885,7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увеличения, в следствии чего процент исполнения составил  89,8 %. Отклонение связано с уточнением суммы субвенции из бюджета Московской области на ежемесячное денежное вознаграждение за классное руководство педагогическим работникам; субсидий на 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организациях, на создание (обновление) материально-технической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городах, на капитальные вложения в общеобразовательные организации в целях обеспечения односменного режима обучения; иных межбюджетных трансфертов, выделенных по наказам избирателей из бюджета Московской области.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20" name="Group 84"/>
          <p:cNvGraphicFramePr>
            <a:graphicFrameLocks noGrp="1"/>
          </p:cNvGraphicFramePr>
          <p:nvPr/>
        </p:nvGraphicFramePr>
        <p:xfrm>
          <a:off x="322263" y="1125538"/>
          <a:ext cx="8821737" cy="5280006"/>
        </p:xfrm>
        <a:graphic>
          <a:graphicData uri="http://schemas.openxmlformats.org/drawingml/2006/table">
            <a:tbl>
              <a:tblPr/>
              <a:tblGrid>
                <a:gridCol w="1357312"/>
                <a:gridCol w="928688"/>
                <a:gridCol w="928687"/>
                <a:gridCol w="963612"/>
                <a:gridCol w="465138"/>
                <a:gridCol w="714375"/>
                <a:gridCol w="3463925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126 979,6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110 777,8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108 477,5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85,4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бюджетные назначения были уточнены в сторону увеличения, в следствии чего процент исполнения составил 101,7 %. Отклонение связано с выделением из бюджета Московской области субсидии на закупку оборудования для организаций дополнительного образования муниципальных образований Московской области – победителей областного конкурса на присвоение статуса Региональной инновационной площадки Московской области, а также иных межбюджетных трансфертов на реализацию отдельных мероприятий муниципальных программ.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700,5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бюджетные назначения были уточнены в сторону уменьшения, в следствии чего  процент исполнения составил 11,7 %. Средства использованы в пределах потребности.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24 823,9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7 257,9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7 189,1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бюджетные назначения были уточнены в сторону уменьшения, в следствии чего процент исполнения составил 29,0 %.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использованы в пределах потребности.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24 937,1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22 937,2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22 340,5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89,6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уменьшения, в следствии чего процент исполнения составил 89,6 %.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236 861,2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207 396,4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207 247,1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236 861,2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207 396,4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207 247,1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уменьшения, в следствии чего процент исполнения составил  87,5 %. Отклонение связано с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секвестированием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расходов на обеспечение деятельности учреждений культуры и проведение культурно-массовых, в связи 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пандемией новой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коронавирусной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инфекции COVID-19.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pic>
        <p:nvPicPr>
          <p:cNvPr id="39996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97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77" name="Group 117"/>
          <p:cNvGraphicFramePr>
            <a:graphicFrameLocks noGrp="1"/>
          </p:cNvGraphicFramePr>
          <p:nvPr/>
        </p:nvGraphicFramePr>
        <p:xfrm>
          <a:off x="142875" y="1173163"/>
          <a:ext cx="8712200" cy="3524580"/>
        </p:xfrm>
        <a:graphic>
          <a:graphicData uri="http://schemas.openxmlformats.org/drawingml/2006/table">
            <a:tbl>
              <a:tblPr/>
              <a:tblGrid>
                <a:gridCol w="1379538"/>
                <a:gridCol w="835025"/>
                <a:gridCol w="857250"/>
                <a:gridCol w="1071562"/>
                <a:gridCol w="714375"/>
                <a:gridCol w="714375"/>
                <a:gridCol w="3140075"/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88 648,0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86 919,0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84 346,9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97,0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10 817,0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13 329,8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13 291,6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34 274,0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36 699,0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36 620,4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увеличения, в следствии чего процент исполнения составил  106,8 %. Отклонение связано с  выделением из бюджета Московской области субвенции на осуществление полномочий по обеспечению жильем отдельных категорий граждан, установленных Федеральным законом от 12.01.1995 №5-ФЗ «О ветеранах», в соответствии с Указом Президента Российской Федерации от 07.05.2008 №714 «Об обеспечении жильем ветеранов Великой отечественной войны 1941-1945  годов», а так же увеличением субвенции на предоставление гражданам субсидий на оплату жилого помещения и коммунальных услуг.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42 797,0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35 672,0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33 216,7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бюджетные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назначения были уточнены в сторону в сторону увеличения, в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следствии чего процент исполнения составил 77,6 %. Отклонение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связано с увеличением суммы субвенции из бюджета Московской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 на обеспечение предоставления жилых помещений детям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сиротами детям, оставшимся без попечения родителей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29" name="Прямоугольник 89"/>
          <p:cNvSpPr>
            <a:spLocks noChangeArrowheads="1"/>
          </p:cNvSpPr>
          <p:nvPr/>
        </p:nvSpPr>
        <p:spPr bwMode="auto">
          <a:xfrm>
            <a:off x="1714500" y="6429375"/>
            <a:ext cx="7286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800" i="1">
              <a:solidFill>
                <a:srgbClr val="00007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200" name="Group 216"/>
          <p:cNvGraphicFramePr>
            <a:graphicFrameLocks noGrp="1"/>
          </p:cNvGraphicFramePr>
          <p:nvPr/>
        </p:nvGraphicFramePr>
        <p:xfrm>
          <a:off x="142875" y="1120775"/>
          <a:ext cx="8786813" cy="5686439"/>
        </p:xfrm>
        <a:graphic>
          <a:graphicData uri="http://schemas.openxmlformats.org/drawingml/2006/table">
            <a:tbl>
              <a:tblPr/>
              <a:tblGrid>
                <a:gridCol w="1571625"/>
                <a:gridCol w="857250"/>
                <a:gridCol w="857250"/>
                <a:gridCol w="857248"/>
                <a:gridCol w="571504"/>
                <a:gridCol w="571504"/>
                <a:gridCol w="3500432"/>
              </a:tblGrid>
              <a:tr h="808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760,0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1 218,2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1 218,2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бюджетные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назначения были уточнены в сторону в сторону увеличения, в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следствии чего процент исполнения составил 160,3%. Отклонение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связано с увеличением средств на поддержку социально ориентированных некоммерческих организаций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436 504,0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307 433,6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280 141,8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972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287 208,1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172 251,2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146 117,7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уменьшения, в следствии чего процент исполнения составил  50,9 %. Отклонение связано с уменьшением субсидии из бюджета Московской области на проектирование и строительство физкультурно-оздоровительных комплексов.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использованы в соответствии с представленными к оплате документами.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149 295,9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135 182,4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134 024,1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 бюджетные назначения были уточнены в сторону уменьшения, в следствии чего процент исполнения составил 89,8 %. Отклонение связано с уменьшением субсидии из бюджета Московской области  на подготовку основания, приобретение и установку плоскостных спортивных сооружений в муниципальных образованиях Московской области, а также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секвестированием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расходов на организацию и проведение спортивных мероприятий, в связи 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пандемией новой </a:t>
                      </a:r>
                      <a:r>
                        <a:rPr lang="ru-RU" sz="8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коронавирусной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инфекции COVID-19.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6 000,0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6 000,0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4 505,6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75,1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отклонений указаны в подразделах к данному разделу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6 000,0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6 000,0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4 505,6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75,1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уточнении бюджета первоначально утвержденные бюджетные назначения были уточнены в сторону уменьшения, в следствии чего процент исполнения составил 75,1 % .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Оплата процентов за пользование кредитом осуществлялась ежемесячно на основании представленного расчета стоимости оказанных услуг за фактическое количество дней пользования кредитом в платежном периоде в соответствии с заключенными контрактами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858125" cy="785813"/>
          </a:xfrm>
          <a:solidFill>
            <a:schemeClr val="accent5"/>
          </a:solidFill>
        </p:spPr>
        <p:txBody>
          <a:bodyPr/>
          <a:lstStyle/>
          <a:p>
            <a:pPr algn="ctr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Целевые значения показателей, содержащихся в Указах Президента Российской Федерации от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07.05.2012 №№ 596-601, от 01.06.2012 № 761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420813"/>
          <a:ext cx="8501062" cy="461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460">
                  <a:extLst>
                    <a:ext uri="{9D8B030D-6E8A-4147-A177-3AD203B41FA5}"/>
                  </a:extLst>
                </a:gridCol>
                <a:gridCol w="3954392">
                  <a:extLst>
                    <a:ext uri="{9D8B030D-6E8A-4147-A177-3AD203B41FA5}"/>
                  </a:extLst>
                </a:gridCol>
                <a:gridCol w="1325255">
                  <a:extLst>
                    <a:ext uri="{9D8B030D-6E8A-4147-A177-3AD203B41FA5}"/>
                  </a:extLst>
                </a:gridCol>
                <a:gridCol w="1282504">
                  <a:extLst>
                    <a:ext uri="{9D8B030D-6E8A-4147-A177-3AD203B41FA5}"/>
                  </a:extLst>
                </a:gridCol>
                <a:gridCol w="1340451">
                  <a:extLst>
                    <a:ext uri="{9D8B030D-6E8A-4147-A177-3AD203B41FA5}"/>
                  </a:extLst>
                </a:gridCol>
              </a:tblGrid>
              <a:tr h="7346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Указа и показателя, содержащегося в Указе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/>
                </a:extLst>
              </a:tr>
              <a:tr h="478753">
                <a:tc gridSpan="5"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Российской Федерации от 07.05.2012 № 596 "О долгосрочной государственной экономической политике"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321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Прирост высокопроизводительных рабочих мест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478753">
                <a:tc gridSpan="5"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Российской Федерации от 07.05.2012 № 597 "О мероприятиях по реализации государственной социальной политики"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2863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113,01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10058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Отношение средней заработной платы педагогических работников муниципальных дошкольных образовательных учреждений к средней заработной плате в сфере общего образования в Московской области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90,16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0287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8313" y="421614"/>
            <a:ext cx="588962" cy="6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8" name="Прямоугольник 5"/>
          <p:cNvSpPr>
            <a:spLocks noChangeArrowheads="1"/>
          </p:cNvSpPr>
          <p:nvPr/>
        </p:nvSpPr>
        <p:spPr bwMode="auto">
          <a:xfrm>
            <a:off x="4000500" y="6500813"/>
            <a:ext cx="4786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"/>
          <p:cNvSpPr>
            <a:spLocks noChangeArrowheads="1"/>
          </p:cNvSpPr>
          <p:nvPr/>
        </p:nvSpPr>
        <p:spPr bwMode="auto">
          <a:xfrm>
            <a:off x="142844" y="1142984"/>
            <a:ext cx="88582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Tx/>
              <a:buChar char="-"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Строительство объектов социальной инфраструктуры» на 2020 – 2024 годы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……………………………………102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«Переселение граждан из аварийного жилищного фонда» на 2020 – 2024 годы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………………………………….103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Динамика и структура источников внутреннего финансирования дефицита бюджета Можайского городского округа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………………………………………………………………………………………………………………..104-106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Муниципальный долг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……………………………………………………………………….……………………107-109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Контактная информация…..……………………………………………………..………………………………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110-111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5347" name="Picture 4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8" name="Прямоугольник 3"/>
          <p:cNvSpPr>
            <a:spLocks noChangeArrowheads="1"/>
          </p:cNvSpPr>
          <p:nvPr/>
        </p:nvSpPr>
        <p:spPr bwMode="auto">
          <a:xfrm>
            <a:off x="6653213" y="6286500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6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858125" cy="642938"/>
          </a:xfrm>
        </p:spPr>
        <p:txBody>
          <a:bodyPr/>
          <a:lstStyle/>
          <a:p>
            <a:pPr algn="ctr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Целевые значения показателей, содержащихся в Указах Президента Российской Федерации от 07.05.2012 №№ 596-601, от 01.06.2012 № 761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285875"/>
          <a:ext cx="8286750" cy="442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793">
                  <a:extLst>
                    <a:ext uri="{9D8B030D-6E8A-4147-A177-3AD203B41FA5}"/>
                  </a:extLst>
                </a:gridCol>
                <a:gridCol w="4065154">
                  <a:extLst>
                    <a:ext uri="{9D8B030D-6E8A-4147-A177-3AD203B41FA5}"/>
                  </a:extLst>
                </a:gridCol>
                <a:gridCol w="1113787">
                  <a:extLst>
                    <a:ext uri="{9D8B030D-6E8A-4147-A177-3AD203B41FA5}"/>
                  </a:extLst>
                </a:gridCol>
                <a:gridCol w="1295589">
                  <a:extLst>
                    <a:ext uri="{9D8B030D-6E8A-4147-A177-3AD203B41FA5}"/>
                  </a:extLst>
                </a:gridCol>
                <a:gridCol w="1219427">
                  <a:extLst>
                    <a:ext uri="{9D8B030D-6E8A-4147-A177-3AD203B41FA5}"/>
                  </a:extLst>
                </a:gridCol>
              </a:tblGrid>
              <a:tr h="70268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Указа и показателя, содержащегося в Указе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solidFill>
                      <a:schemeClr val="accent5"/>
                    </a:solidFill>
                  </a:tcPr>
                </a:tc>
                <a:extLst>
                  <a:ext uri="{0D108BD9-81ED-4DB2-BD59-A6C34878D82A}"/>
                </a:extLst>
              </a:tr>
              <a:tr h="7016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детей, привлекаемых к участию в творческих мероприятиях в сфере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культуры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19,19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/>
                </a:extLst>
              </a:tr>
              <a:tr h="10407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Отношение средней заработной платы работников муниципальных учреждений культуры к среднемесячному доходу от трудовой деятельности по Московской области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/>
                </a:extLst>
              </a:tr>
              <a:tr h="626954">
                <a:tc gridSpan="5">
                  <a:txBody>
                    <a:bodyPr/>
                    <a:lstStyle/>
                    <a:p>
                      <a:pPr algn="l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Российской Федерации от 01.06.2012 № 761 "О национальной стратегии действий в интересах детей на 2012-2017 годы"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349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Отношение средней заработной платы педагогических работников муниципальных учреждений дополнительного образования детей к средней заработной плате учителей в Московской области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102,36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130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5" name="Прямоугольник 5"/>
          <p:cNvSpPr>
            <a:spLocks noChangeArrowheads="1"/>
          </p:cNvSpPr>
          <p:nvPr/>
        </p:nvSpPr>
        <p:spPr bwMode="auto">
          <a:xfrm>
            <a:off x="4000500" y="6286500"/>
            <a:ext cx="4786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4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929562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Целевые значения показателей, содержащихся в Указах Президента Российской Федерации от 07.05.2012 №№ 596-601, от 01.06.2012 № 761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130300"/>
          <a:ext cx="8215312" cy="5241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547">
                  <a:extLst>
                    <a:ext uri="{9D8B030D-6E8A-4147-A177-3AD203B41FA5}"/>
                  </a:extLst>
                </a:gridCol>
                <a:gridCol w="3640190">
                  <a:extLst>
                    <a:ext uri="{9D8B030D-6E8A-4147-A177-3AD203B41FA5}"/>
                  </a:extLst>
                </a:gridCol>
                <a:gridCol w="1231269">
                  <a:extLst>
                    <a:ext uri="{9D8B030D-6E8A-4147-A177-3AD203B41FA5}"/>
                  </a:extLst>
                </a:gridCol>
                <a:gridCol w="1375653">
                  <a:extLst>
                    <a:ext uri="{9D8B030D-6E8A-4147-A177-3AD203B41FA5}"/>
                  </a:extLst>
                </a:gridCol>
                <a:gridCol w="1375653">
                  <a:extLst>
                    <a:ext uri="{9D8B030D-6E8A-4147-A177-3AD203B41FA5}"/>
                  </a:extLst>
                </a:gridCol>
              </a:tblGrid>
              <a:tr h="46923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Указа и показателя, содержащегося в Указе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solidFill>
                      <a:schemeClr val="accent5"/>
                    </a:solidFill>
                  </a:tcPr>
                </a:tc>
                <a:extLst>
                  <a:ext uri="{0D108BD9-81ED-4DB2-BD59-A6C34878D82A}"/>
                </a:extLst>
              </a:tr>
              <a:tr h="457222">
                <a:tc gridSpan="5">
                  <a:txBody>
                    <a:bodyPr/>
                    <a:lstStyle/>
                    <a:p>
                      <a:pPr algn="l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Российской Федерации от 07.05.2012 № 598 "О совершенствовании государственной политики в сфере здравоохранения"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5216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Смертность от болезней системы кровообращения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случаев на 100 тыс. человек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440,9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  <a:tr h="6149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Смертность от новообразований (в том числе от злокачественных)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случаев на 100 тыс. человек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  <a:tr h="5916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Смертность от туберкулеза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случаев на 100 тыс. человек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  <a:tr h="66652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Младенческая смертность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умерших до 1 года на 1 тыс. родившихся живыми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  <a:tr h="457222">
                <a:tc gridSpan="5">
                  <a:txBody>
                    <a:bodyPr/>
                    <a:lstStyle/>
                    <a:p>
                      <a:pPr algn="l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Российской Федерации от 07.05.2012 № 599 "О мерах по реализации государственной политики в области образования и науки"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6085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Доступность дошкольного образования детей в возрасте от 3 до 7 лет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  <a:tr h="8549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5 до 18 лет, обучающихся по дополнительным образовательным программам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 к общей численности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2352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53" name="Прямоугольник 5"/>
          <p:cNvSpPr>
            <a:spLocks noChangeArrowheads="1"/>
          </p:cNvSpPr>
          <p:nvPr/>
        </p:nvSpPr>
        <p:spPr bwMode="auto">
          <a:xfrm>
            <a:off x="4000500" y="6500813"/>
            <a:ext cx="4786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6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929562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Целевые значения показателей, содержащихся в Указах Президента Российской Федерации от 07.05.2012 №№ 596-601, от 01.06.2012 № 761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500" y="1357313"/>
          <a:ext cx="8215313" cy="4679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086">
                  <a:extLst>
                    <a:ext uri="{9D8B030D-6E8A-4147-A177-3AD203B41FA5}"/>
                  </a:extLst>
                </a:gridCol>
                <a:gridCol w="4453252">
                  <a:extLst>
                    <a:ext uri="{9D8B030D-6E8A-4147-A177-3AD203B41FA5}"/>
                  </a:extLst>
                </a:gridCol>
                <a:gridCol w="1024376">
                  <a:extLst>
                    <a:ext uri="{9D8B030D-6E8A-4147-A177-3AD203B41FA5}"/>
                  </a:extLst>
                </a:gridCol>
                <a:gridCol w="1179732">
                  <a:extLst>
                    <a:ext uri="{9D8B030D-6E8A-4147-A177-3AD203B41FA5}"/>
                  </a:extLst>
                </a:gridCol>
                <a:gridCol w="1001867">
                  <a:extLst>
                    <a:ext uri="{9D8B030D-6E8A-4147-A177-3AD203B41FA5}"/>
                  </a:extLst>
                </a:gridCol>
              </a:tblGrid>
              <a:tr h="45717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Указа и показателя, содержащегося в Указе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solidFill>
                      <a:schemeClr val="accent5"/>
                    </a:solidFill>
                  </a:tcPr>
                </a:tc>
                <a:extLst>
                  <a:ext uri="{0D108BD9-81ED-4DB2-BD59-A6C34878D82A}"/>
                </a:extLst>
              </a:tr>
              <a:tr h="457175">
                <a:tc gridSpan="5">
                  <a:txBody>
                    <a:bodyPr/>
                    <a:lstStyle/>
                    <a:p>
                      <a:pPr algn="l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Российской Федерации от 07.05.2012 № 600 "О мерах по обеспечению граждан Российской Федерации доступным и комфортным жильем и повышению качества жилищно-коммунальных услуг"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709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тыс.кв.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метров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66,14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68,53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extLst>
                  <a:ext uri="{0D108BD9-81ED-4DB2-BD59-A6C34878D82A}"/>
                </a:extLst>
              </a:tr>
              <a:tr h="457175">
                <a:tc gridSpan="5">
                  <a:txBody>
                    <a:bodyPr/>
                    <a:lstStyle/>
                    <a:p>
                      <a:pPr algn="l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 Президента Российской Федерации от 07.05.2012 № 601 "Об основных направлениях совершенствования системы государственного управления"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705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граждан, имеющих доступ к получению государственных услуг по принципу “одного окна” по месту пребывания, в т.ч. в МФЦ предоставления государственных и муниципальных услуг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extLst>
                  <a:ext uri="{0D108BD9-81ED-4DB2-BD59-A6C34878D82A}"/>
                </a:extLst>
              </a:tr>
              <a:tr h="7834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граждан, использующих механизм получения государственных и муниципальных услуг в электронной форме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85,07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extLst>
                  <a:ext uri="{0D108BD9-81ED-4DB2-BD59-A6C34878D82A}"/>
                </a:extLst>
              </a:tr>
              <a:tr h="7834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336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65" name="Прямоугольник 5"/>
          <p:cNvSpPr>
            <a:spLocks noChangeArrowheads="1"/>
          </p:cNvSpPr>
          <p:nvPr/>
        </p:nvSpPr>
        <p:spPr bwMode="auto">
          <a:xfrm>
            <a:off x="4000500" y="6500813"/>
            <a:ext cx="4786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Прямоугольник 89"/>
          <p:cNvSpPr>
            <a:spLocks noChangeArrowheads="1"/>
          </p:cNvSpPr>
          <p:nvPr/>
        </p:nvSpPr>
        <p:spPr bwMode="auto">
          <a:xfrm>
            <a:off x="1714500" y="6429375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1143000" y="428625"/>
            <a:ext cx="7696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Информация об объеме расходов бюджета Можайского городского округа за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год на душу населения по отраслям экономики и социальной сферы</a:t>
            </a:r>
          </a:p>
        </p:txBody>
      </p:sp>
      <p:graphicFrame>
        <p:nvGraphicFramePr>
          <p:cNvPr id="47182" name="Group 78"/>
          <p:cNvGraphicFramePr>
            <a:graphicFrameLocks noGrp="1"/>
          </p:cNvGraphicFramePr>
          <p:nvPr/>
        </p:nvGraphicFramePr>
        <p:xfrm>
          <a:off x="285750" y="1143000"/>
          <a:ext cx="8643938" cy="4815763"/>
        </p:xfrm>
        <a:graphic>
          <a:graphicData uri="http://schemas.openxmlformats.org/drawingml/2006/table">
            <a:tbl>
              <a:tblPr/>
              <a:tblGrid>
                <a:gridCol w="1439863"/>
                <a:gridCol w="1441450"/>
                <a:gridCol w="1439862"/>
                <a:gridCol w="1441450"/>
                <a:gridCol w="1439863"/>
                <a:gridCol w="144145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(рублей)</a:t>
                      </a:r>
                    </a:p>
                  </a:txBody>
                  <a:tcPr marL="91439" marR="91439" marT="45707" marB="45707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душу населения, руб./чел</a:t>
                      </a: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за 2019 год</a:t>
                      </a: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2020 год</a:t>
                      </a: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за 2020 год</a:t>
                      </a: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2020 года</a:t>
                      </a: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8 278,67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586 700 800,00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582 856 400,00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569 716 500,00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441,30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31 274 800,00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26 483 500,00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25 412 000,00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7 014,94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497 141 700,00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532 551 800,00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511 603 300,00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6 821,65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481 253 800,00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543 875 000,00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532 608 400,00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34,22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2 425 000,00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21 217,09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1 503 633 900,00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2 278 973 000,00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2 006 034 900,00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2 874,33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203 701 100,00</a:t>
                      </a: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207 396 400,00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207 247 100,00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Прямоугольник 89"/>
          <p:cNvSpPr>
            <a:spLocks noChangeArrowheads="1"/>
          </p:cNvSpPr>
          <p:nvPr/>
        </p:nvSpPr>
        <p:spPr bwMode="auto">
          <a:xfrm>
            <a:off x="1714500" y="6500813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50" y="1397000"/>
          <a:ext cx="8501064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844">
                  <a:extLst>
                    <a:ext uri="{9D8B030D-6E8A-4147-A177-3AD203B41FA5}"/>
                  </a:extLst>
                </a:gridCol>
                <a:gridCol w="1416844">
                  <a:extLst>
                    <a:ext uri="{9D8B030D-6E8A-4147-A177-3AD203B41FA5}"/>
                  </a:extLst>
                </a:gridCol>
                <a:gridCol w="1416844">
                  <a:extLst>
                    <a:ext uri="{9D8B030D-6E8A-4147-A177-3AD203B41FA5}"/>
                  </a:extLst>
                </a:gridCol>
                <a:gridCol w="1416844">
                  <a:extLst>
                    <a:ext uri="{9D8B030D-6E8A-4147-A177-3AD203B41FA5}"/>
                  </a:extLst>
                </a:gridCol>
                <a:gridCol w="1416844">
                  <a:extLst>
                    <a:ext uri="{9D8B030D-6E8A-4147-A177-3AD203B41FA5}"/>
                  </a:extLst>
                </a:gridCol>
                <a:gridCol w="1416844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61,91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4 387 700,00</a:t>
                      </a:r>
                    </a:p>
                  </a:txBody>
                  <a:tcPr marL="91439" marR="91439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политика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1 272,07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90 150 100,00</a:t>
                      </a:r>
                    </a:p>
                  </a:txBody>
                  <a:tcPr marL="91439" marR="91439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86 919 000,00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84 346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900,00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3 115,61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220 800 200,00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307 433 600,00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280 141 800,00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31,59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2 238 600,00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6 000 000,00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4 505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600,00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Прямоугольник 89"/>
          <p:cNvSpPr>
            <a:spLocks noChangeArrowheads="1"/>
          </p:cNvSpPr>
          <p:nvPr/>
        </p:nvSpPr>
        <p:spPr bwMode="auto">
          <a:xfrm>
            <a:off x="1714500" y="6429375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Rectangle 2"/>
          <p:cNvSpPr>
            <a:spLocks noChangeArrowheads="1"/>
          </p:cNvSpPr>
          <p:nvPr/>
        </p:nvSpPr>
        <p:spPr bwMode="auto">
          <a:xfrm>
            <a:off x="1071563" y="285750"/>
            <a:ext cx="7643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Муниципальные программы Можайского городского округа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57188" y="1360488"/>
            <a:ext cx="85725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Исполнение бюджета осуществлялось в рамках 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 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муниципальных программ Можайского городского округа, на реализацию которых направлено 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4 173 406,0 тыс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рублей или 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98,9% 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всех расходов бюджета Можайского городского округа. При плане финансирования по программам 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4 522 425,7 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рублей выполнение составило 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92,3%.</a:t>
            </a:r>
            <a:endParaRPr lang="ru-RU" alt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1071563" y="500042"/>
            <a:ext cx="7715250" cy="57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Сведения о расходах бюджета по государственным программам за 2019-2020 годы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1" y="1285859"/>
          <a:ext cx="8572530" cy="5247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688">
                  <a:extLst>
                    <a:ext uri="{9D8B030D-6E8A-4147-A177-3AD203B41FA5}"/>
                  </a:extLst>
                </a:gridCol>
                <a:gridCol w="1513652">
                  <a:extLst>
                    <a:ext uri="{9D8B030D-6E8A-4147-A177-3AD203B41FA5}"/>
                  </a:extLst>
                </a:gridCol>
                <a:gridCol w="1678730">
                  <a:extLst>
                    <a:ext uri="{9D8B030D-6E8A-4147-A177-3AD203B41FA5}"/>
                  </a:extLst>
                </a:gridCol>
                <a:gridCol w="1678730">
                  <a:extLst>
                    <a:ext uri="{9D8B030D-6E8A-4147-A177-3AD203B41FA5}"/>
                  </a:extLst>
                </a:gridCol>
                <a:gridCol w="1678730">
                  <a:extLst>
                    <a:ext uri="{9D8B030D-6E8A-4147-A177-3AD203B41FA5}"/>
                  </a:extLst>
                </a:gridCol>
              </a:tblGrid>
              <a:tr h="251946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 anchor="b">
                    <a:noFill/>
                  </a:tcPr>
                </a:tc>
                <a:extLst>
                  <a:ext uri="{0D108BD9-81ED-4DB2-BD59-A6C34878D82A}"/>
                </a:extLst>
              </a:tr>
              <a:tr h="92377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(отчет об исполнении бюджета за 2019 год)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на 2020 год 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(отчет об исполнении бюджета)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за 2020 год 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(отчет об исполнении бюджета)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4929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«Культура»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202 054,4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213 573,4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213 335,4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4642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«Образование»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1 466 750,2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1 466 688,3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1 392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988,1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6163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«Социальная защита населения»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55 738,8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55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651,2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99,8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915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«Спорт»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216 760,6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230 643,8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228 531,8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99,1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14788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 «Развитие сельского хозяйства»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41 227,8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43 836,3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42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549,6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86" name="Group 86"/>
          <p:cNvGraphicFramePr>
            <a:graphicFrameLocks noGrp="1"/>
          </p:cNvGraphicFramePr>
          <p:nvPr/>
        </p:nvGraphicFramePr>
        <p:xfrm>
          <a:off x="142844" y="1142983"/>
          <a:ext cx="8572560" cy="5429288"/>
        </p:xfrm>
        <a:graphic>
          <a:graphicData uri="http://schemas.openxmlformats.org/drawingml/2006/table">
            <a:tbl>
              <a:tblPr/>
              <a:tblGrid>
                <a:gridCol w="2550971"/>
                <a:gridCol w="1505397"/>
                <a:gridCol w="1593950"/>
                <a:gridCol w="1505396"/>
                <a:gridCol w="1416846"/>
              </a:tblGrid>
              <a:tr h="5869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«Экология и окружающая среда»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2 425,0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9295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«Безопасность и обеспечение безопасности жизнедеятельности населения»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31 274,8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89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689,5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86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921,3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96,9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4293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«Жилище»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26 319,3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22 420,0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335,6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7993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«Развитие инженерной инфраструктуры и </a:t>
                      </a:r>
                      <a:r>
                        <a:rPr lang="ru-RU" sz="1100" b="0" i="0" u="none" strike="noStrike" dirty="0" err="1">
                          <a:latin typeface="Times New Roman"/>
                        </a:rPr>
                        <a:t>энергоэффективности</a:t>
                      </a:r>
                      <a:r>
                        <a:rPr lang="ru-RU" sz="1100" b="0" i="0" u="none" strike="noStrike" dirty="0">
                          <a:latin typeface="Times New Roman"/>
                        </a:rPr>
                        <a:t>»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61 570,9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56 570,6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55 488,6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98,1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4782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«Предпринимательство»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86 458,8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2 094,2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089,2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99,8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8155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«Управление имуществом и муниципальными финансами»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542 893,5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484 593,6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474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173,0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97,8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1390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9 781,0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50 347,6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50 131,4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86" name="Group 86"/>
          <p:cNvGraphicFramePr>
            <a:graphicFrameLocks noGrp="1"/>
          </p:cNvGraphicFramePr>
          <p:nvPr/>
        </p:nvGraphicFramePr>
        <p:xfrm>
          <a:off x="142844" y="1142983"/>
          <a:ext cx="8715435" cy="4212442"/>
        </p:xfrm>
        <a:graphic>
          <a:graphicData uri="http://schemas.openxmlformats.org/drawingml/2006/table">
            <a:tbl>
              <a:tblPr/>
              <a:tblGrid>
                <a:gridCol w="2593487"/>
                <a:gridCol w="1530487"/>
                <a:gridCol w="1620515"/>
                <a:gridCol w="1530486"/>
                <a:gridCol w="1440460"/>
              </a:tblGrid>
              <a:tr h="720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«Развитие и функционирование дорожно-транспортного комплекса»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568 272,1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498 192,6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480 036,7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96,4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528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«Цифровое муниципальное образование»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63 393,9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62 615,4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57 954,3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92,6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6550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«Архитектура и градостроительство»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7 981,3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2 845,0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2 833,9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99,6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7406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«Формирование современной комфортной городской среды»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106 066,9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349 578,8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340 920,6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97,5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668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«Строительство объектов социальной инфраструктуры»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164 076,1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892 782,5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669 341,3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899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Муниципальная программа «Переселение граждан из аварийного жилищного фонда»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510,1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57,6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63" name="Group 39"/>
          <p:cNvGraphicFramePr>
            <a:graphicFrameLocks noGrp="1"/>
          </p:cNvGraphicFramePr>
          <p:nvPr/>
        </p:nvGraphicFramePr>
        <p:xfrm>
          <a:off x="214313" y="1397000"/>
          <a:ext cx="8643966" cy="1285875"/>
        </p:xfrm>
        <a:graphic>
          <a:graphicData uri="http://schemas.openxmlformats.org/drawingml/2006/table">
            <a:tbl>
              <a:tblPr/>
              <a:tblGrid>
                <a:gridCol w="1839370"/>
                <a:gridCol w="1701686"/>
                <a:gridCol w="1701688"/>
                <a:gridCol w="1699536"/>
                <a:gridCol w="1701686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программные расходы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3 597 816,7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4 522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425,7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4 173 </a:t>
                      </a: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406,0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непрограммные расходы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25 891,0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50 099,5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48 247,0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3 623 707,7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4 572 525,2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4 221 653,0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92,3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71563" y="357188"/>
            <a:ext cx="7615237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Основные понятия, используемые в бюджетном процессе </a:t>
            </a:r>
            <a:r>
              <a:rPr lang="ru-RU" altLang="ru-RU" sz="1800" smtClean="0"/>
              <a:t/>
            </a:r>
            <a:br>
              <a:rPr lang="ru-RU" altLang="ru-RU" sz="1800" smtClean="0"/>
            </a:br>
            <a:endParaRPr lang="ru-RU" altLang="ru-RU" sz="180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572500" cy="51435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Бюджет –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самоуправления;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Бюджетный процесс –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Бюджетный система –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 Федерации;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Консолидированный бюджет –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Доходы бюджета –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за исключением средств, являющихся в соответствии с Бюджетным Кодексом Российской Федерации источниками финансирования дефицита бюджета;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Расходы бюджета –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источниками финансирования;</a:t>
            </a:r>
          </a:p>
        </p:txBody>
      </p:sp>
      <p:sp>
        <p:nvSpPr>
          <p:cNvPr id="6148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6" descr="C:\Users\Пользователь\Desktop\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4960" y="285750"/>
            <a:ext cx="79601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58100" cy="642938"/>
          </a:xfrm>
          <a:solidFill>
            <a:srgbClr val="DAB1EB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Информация об общественно значимых проектах, реализуемых на территории Можайского городского округа</a:t>
            </a:r>
          </a:p>
        </p:txBody>
      </p:sp>
      <p:graphicFrame>
        <p:nvGraphicFramePr>
          <p:cNvPr id="53278" name="Group 30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425631" cy="5065006"/>
        </p:xfrm>
        <a:graphic>
          <a:graphicData uri="http://schemas.openxmlformats.org/drawingml/2006/table">
            <a:tbl>
              <a:tblPr/>
              <a:tblGrid>
                <a:gridCol w="432744"/>
                <a:gridCol w="2915586"/>
                <a:gridCol w="1215943"/>
                <a:gridCol w="1579647"/>
                <a:gridCol w="2281711"/>
              </a:tblGrid>
              <a:tr h="81316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 (адрес)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объекта (год)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(тыс. рублей) за отчетный год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339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музыкальных инструментов  для МБУ ДО «Детская музыкальная школа № 1», г. Можайск, ул. Московская, д. 17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12585,0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повышения качества музыкального образования учащихся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249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проектно-сметной документации с  сопровождением ГАУ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Мособлэкспертиза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для проведения капитального ремонта  МБУК «Можайский КДЦ», г. Можайск, ул. Московская, д. 9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7475,71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капитального ремонта МБУК «Можайский КДЦ» для обеспечения создания современных условий по организации досуга и отдыха в сфере культуры и искусства жителей и гостей Можайского городского округа (далее – Можайского ГО)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59225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Содержание, ремонт (капитальный ремонт) автомобильных дорог общего пользования местного значения Можайского ГО, д.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Кобяково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Шохово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р. п. Урицкого (ул. Урицкого), г. Можайск ( улицы: 20 Января, Московская, Мира, Российская, Молодежная), д.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Клементьево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д.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Вельяшево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д. Крылатки, д.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Рыльково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177405,11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по ремонту и содержанию дорог привели к повышению безопасности дорожного движения и улучшению нормативного состояния объектов дорожного хозяйства на территории Можайского ГО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</a:tbl>
          </a:graphicData>
        </a:graphic>
      </p:graphicFrame>
      <p:pic>
        <p:nvPicPr>
          <p:cNvPr id="4133" name="Picture 3" descr="Герб Мо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"/>
            <a:ext cx="58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Прямоугольник 5"/>
          <p:cNvSpPr>
            <a:spLocks noChangeArrowheads="1"/>
          </p:cNvSpPr>
          <p:nvPr/>
        </p:nvSpPr>
        <p:spPr bwMode="auto">
          <a:xfrm>
            <a:off x="2286000" y="64881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58100" cy="642938"/>
          </a:xfrm>
          <a:solidFill>
            <a:srgbClr val="DAB1EB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Информация об общественно значимых проектах, реализуемых на территории Можайского городского округа</a:t>
            </a:r>
          </a:p>
        </p:txBody>
      </p:sp>
      <p:graphicFrame>
        <p:nvGraphicFramePr>
          <p:cNvPr id="53278" name="Group 30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425631" cy="5176130"/>
        </p:xfrm>
        <a:graphic>
          <a:graphicData uri="http://schemas.openxmlformats.org/drawingml/2006/table">
            <a:tbl>
              <a:tblPr/>
              <a:tblGrid>
                <a:gridCol w="432744"/>
                <a:gridCol w="2915586"/>
                <a:gridCol w="1215943"/>
                <a:gridCol w="1579647"/>
                <a:gridCol w="2281711"/>
              </a:tblGrid>
              <a:tr h="703582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№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 (адрес)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объекта (год)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(тыс. рублей) за отчетный год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239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подъездных дорог к СНТ, капитальный ремонт автомобильной дороги общего пользования местного значения «Подъезд к кладбищу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Григоровка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103227,31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по ремонту и содержанию дорог привели к повышению безопасности дорожного движения и улучшению нормативного состояния объектов дорожного хозяйства на территории Можайского 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21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автомобильной дороги общего пользования местного значения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Тетерино-Мышкино-Поречье-Потапово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– СНТ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Цитофрез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26732,6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по ремонту и содержанию дорог привели к повышению безопасности дорожного движения и улучшению нормативного состояния объектов дорожного хозяйства на территории Можайского 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5337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автомобильных дорог общего пользования местного значения, г. Можайск  (Комсомольская площадь, улицы: Луговая, Володарского, Амбулаторная, Российская), д. Губино (подъезд к кладбищу), д. Зачатье, д. Крылатки, с. Михайловское, д.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Лубенки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д.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Поченичино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42175,65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по ремонту и содержанию дорог привели к повышению безопасности дорожного движения и улучшению нормативного состояния объектов дорожного хозяйства на территории Можайского 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</a:tbl>
          </a:graphicData>
        </a:graphic>
      </p:graphicFrame>
      <p:pic>
        <p:nvPicPr>
          <p:cNvPr id="5157" name="Picture 3" descr="Герб Мо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"/>
            <a:ext cx="58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8" name="Прямоугольник 5"/>
          <p:cNvSpPr>
            <a:spLocks noChangeArrowheads="1"/>
          </p:cNvSpPr>
          <p:nvPr/>
        </p:nvSpPr>
        <p:spPr bwMode="auto">
          <a:xfrm>
            <a:off x="2286000" y="64881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58100" cy="642938"/>
          </a:xfrm>
          <a:solidFill>
            <a:srgbClr val="DAB1EB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Информация об общественно значимых проектах, реализуемых на территории Можайского городского округа</a:t>
            </a:r>
          </a:p>
        </p:txBody>
      </p:sp>
      <p:graphicFrame>
        <p:nvGraphicFramePr>
          <p:cNvPr id="53278" name="Group 30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425631" cy="5207289"/>
        </p:xfrm>
        <a:graphic>
          <a:graphicData uri="http://schemas.openxmlformats.org/drawingml/2006/table">
            <a:tbl>
              <a:tblPr/>
              <a:tblGrid>
                <a:gridCol w="432744"/>
                <a:gridCol w="2915586"/>
                <a:gridCol w="1215943"/>
                <a:gridCol w="1579647"/>
                <a:gridCol w="2281711"/>
              </a:tblGrid>
              <a:tr h="713912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№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 (адрес)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объекта (год)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(тыс. рублей) за отчетный год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242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3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Центры образование цифрового и гуманитарного профиля «Точка роста», МОУ СОШ д. Красный Балтиец, МОУ СОШ п. Спутник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 контингента обучающихся образовательных организаций осваивают основную общеобразовательную программу на обновленном оборудовании с применением новых методик обучения и воспитания («Технология», «Математика и информатика», «Физкультура и ОБЖ»)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133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Оснащение компьютерным,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мультимедийным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прочим цифровым оборудованием МОУ СОШ № 1 г. Можайска, МОУ СОШ п. Гидроузел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Расширение возможностей построения образовательной траектории для обучающихся, доступ к современным образовательным ресурсам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43697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образовательных организаций доступом сети «Интернет», территория  Можайского ГО (образовательные организации)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Растворение рамок образовательных организаций Можайского ГО до  всемирных масштабов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</a:tbl>
          </a:graphicData>
        </a:graphic>
      </p:graphicFrame>
      <p:pic>
        <p:nvPicPr>
          <p:cNvPr id="6181" name="Picture 3" descr="Герб Мо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"/>
            <a:ext cx="58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2" name="Прямоугольник 5"/>
          <p:cNvSpPr>
            <a:spLocks noChangeArrowheads="1"/>
          </p:cNvSpPr>
          <p:nvPr/>
        </p:nvSpPr>
        <p:spPr bwMode="auto">
          <a:xfrm>
            <a:off x="2286000" y="64881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58100" cy="642938"/>
          </a:xfrm>
          <a:solidFill>
            <a:srgbClr val="DAB1EB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Информация об общественно значимых проектах, реализуемых на территории Можайского городского округа</a:t>
            </a:r>
          </a:p>
        </p:txBody>
      </p:sp>
      <p:graphicFrame>
        <p:nvGraphicFramePr>
          <p:cNvPr id="53278" name="Group 30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425631" cy="4983480"/>
        </p:xfrm>
        <a:graphic>
          <a:graphicData uri="http://schemas.openxmlformats.org/drawingml/2006/table">
            <a:tbl>
              <a:tblPr/>
              <a:tblGrid>
                <a:gridCol w="432744"/>
                <a:gridCol w="2915586"/>
                <a:gridCol w="1215943"/>
                <a:gridCol w="1579647"/>
                <a:gridCol w="2281711"/>
              </a:tblGrid>
              <a:tr h="70983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№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 (адрес)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объекта (год)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(тыс. рублей) за отчетный год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241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6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бесплатного горячего питания для обучающихся 1 – 4 классов,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Можайский ГО, общеобразовательные организации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бесплатным  горячим питанием в общеобразовательных организациях Можайского ГО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646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оборудования для детей с ограниченными возможностями здоровья (далее – ОВЗ), МДОУ ЦРР детский сад №4 г. Можайска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предоставления детям – инвалидам и детям с ОВЗ равного доступа к качественному образованию в образовательных организациях, реализующих образовательные программы дошкольного образования, с учетом особенностей их психофизического развития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4287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Закупка оборудования, методических и учебно-наглядных пособий в дошкольные образовательные организации Можайского ГО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развивающей предметно-пространственной среды воспитанников дошкольных образовательных организаций в соответствии с федеральными государственными образовательными стандартами (далее – ФГОС)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</a:tbl>
          </a:graphicData>
        </a:graphic>
      </p:graphicFrame>
      <p:pic>
        <p:nvPicPr>
          <p:cNvPr id="7205" name="Picture 3" descr="Герб Мо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"/>
            <a:ext cx="58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6" name="Прямоугольник 5"/>
          <p:cNvSpPr>
            <a:spLocks noChangeArrowheads="1"/>
          </p:cNvSpPr>
          <p:nvPr/>
        </p:nvSpPr>
        <p:spPr bwMode="auto">
          <a:xfrm>
            <a:off x="2286000" y="64881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58100" cy="642938"/>
          </a:xfrm>
          <a:solidFill>
            <a:srgbClr val="DAB1EB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Информация об общественно значимых проектах, реализуемых на территории Можайского городского округа</a:t>
            </a:r>
          </a:p>
        </p:txBody>
      </p:sp>
      <p:graphicFrame>
        <p:nvGraphicFramePr>
          <p:cNvPr id="53278" name="Group 30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425631" cy="5029931"/>
        </p:xfrm>
        <a:graphic>
          <a:graphicData uri="http://schemas.openxmlformats.org/drawingml/2006/table">
            <a:tbl>
              <a:tblPr/>
              <a:tblGrid>
                <a:gridCol w="432744"/>
                <a:gridCol w="2915586"/>
                <a:gridCol w="1215943"/>
                <a:gridCol w="1579647"/>
                <a:gridCol w="2281711"/>
              </a:tblGrid>
              <a:tr h="703582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№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 (адрес)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объекта (год)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(тыс. рублей) за отчетный год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239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учебной литературы в общеобразовательные организации Можайского ГО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14800,0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Соблюдение в образовательных организациях Можайского ГО требований ФГОС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21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Строительные, проектно-изыскательские работы и технологическое присоединение к инженерным коммуникациям  в рамках строительства «Общеобразовательной школы на 275 мест по адресу: Московская область, Можайский ГО, с.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Тропарево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ул. Школьная»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416083,74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доступности и качества образовательных услуг, снятие проблемы второй смены на территории Можайского ГО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5337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Строительно-монтажные, проектно-изыскательские работы и технологическое присоединение к инженерным коммуникациям в рамках строительства  «Школы на 550 мест по адресу: Московская область, г. Можайск, ул. Полянка»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201647,54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доступности и качества образовательных услуг, снятие проблемы второй смены на территории Можайского 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</a:tbl>
          </a:graphicData>
        </a:graphic>
      </p:graphicFrame>
      <p:pic>
        <p:nvPicPr>
          <p:cNvPr id="8229" name="Picture 3" descr="Герб Мо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"/>
            <a:ext cx="58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0" name="Прямоугольник 5"/>
          <p:cNvSpPr>
            <a:spLocks noChangeArrowheads="1"/>
          </p:cNvSpPr>
          <p:nvPr/>
        </p:nvSpPr>
        <p:spPr bwMode="auto">
          <a:xfrm>
            <a:off x="2286000" y="64881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58100" cy="642938"/>
          </a:xfrm>
          <a:solidFill>
            <a:srgbClr val="DAB1EB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Информация об общественно значимых проектах, реализуемых на территории Можайского городского округа</a:t>
            </a:r>
          </a:p>
        </p:txBody>
      </p:sp>
      <p:graphicFrame>
        <p:nvGraphicFramePr>
          <p:cNvPr id="53278" name="Group 30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425631" cy="4975172"/>
        </p:xfrm>
        <a:graphic>
          <a:graphicData uri="http://schemas.openxmlformats.org/drawingml/2006/table">
            <a:tbl>
              <a:tblPr/>
              <a:tblGrid>
                <a:gridCol w="432744"/>
                <a:gridCol w="2915586"/>
                <a:gridCol w="1215943"/>
                <a:gridCol w="1579647"/>
                <a:gridCol w="2281711"/>
              </a:tblGrid>
              <a:tr h="703582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№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 (адрес)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объекта (год)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(тыс. рублей) за отчетный год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239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проектно-изыскательские работы и реконструкцию стадиона «Спартак», г. Можайск, ул. Герасимова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252,74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обеспеченности  и доступности спортивными сооружениями жителей Можайского ГО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21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физкультурно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оздоровительного комплекса с универсальным спортивным залом, г. Можайск, ул. 1-я Железнодорожная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30954,49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обеспеченности  и доступности спортивными сооружениями жителей Можайского ГО. Оздоровление подрастающего поколения и жителей округа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5337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восьми жилых помещений для детей-сирот и детей, оставшихся без попечения родителей, а также лиц из их числа, Можайский ГО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17380,0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детей-сирот и детей оставшихся без попечения родителей, а также лиц из их числа в Можайском ГО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</a:tbl>
          </a:graphicData>
        </a:graphic>
      </p:graphicFrame>
      <p:pic>
        <p:nvPicPr>
          <p:cNvPr id="9253" name="Picture 3" descr="Герб Мо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"/>
            <a:ext cx="58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4" name="Прямоугольник 5"/>
          <p:cNvSpPr>
            <a:spLocks noChangeArrowheads="1"/>
          </p:cNvSpPr>
          <p:nvPr/>
        </p:nvSpPr>
        <p:spPr bwMode="auto">
          <a:xfrm>
            <a:off x="2286000" y="64881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58100" cy="642938"/>
          </a:xfrm>
          <a:solidFill>
            <a:srgbClr val="DAB1EB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Информация об общественно значимых проектах, реализуемых на территории Можайского городского округа</a:t>
            </a:r>
          </a:p>
        </p:txBody>
      </p:sp>
      <p:graphicFrame>
        <p:nvGraphicFramePr>
          <p:cNvPr id="53278" name="Group 30"/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425631" cy="2231241"/>
        </p:xfrm>
        <a:graphic>
          <a:graphicData uri="http://schemas.openxmlformats.org/drawingml/2006/table">
            <a:tbl>
              <a:tblPr/>
              <a:tblGrid>
                <a:gridCol w="432744"/>
                <a:gridCol w="2915586"/>
                <a:gridCol w="1215943"/>
                <a:gridCol w="1579647"/>
                <a:gridCol w="2281711"/>
              </a:tblGrid>
              <a:tr h="703582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№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место реализации (адрес)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объекта (год)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(тыс. рублей) за отчетный год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реализации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239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жилого помещения участнику боевых действий (предоставление социальной выплаты), Можайский ГО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1969,2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отдельных категорий граждан, установленных федеральным законодательством в Можайском ГО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</a:tbl>
          </a:graphicData>
        </a:graphic>
      </p:graphicFrame>
      <p:pic>
        <p:nvPicPr>
          <p:cNvPr id="10277" name="Picture 3" descr="Герб Мо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"/>
            <a:ext cx="588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8" name="Прямоугольник 5"/>
          <p:cNvSpPr>
            <a:spLocks noChangeArrowheads="1"/>
          </p:cNvSpPr>
          <p:nvPr/>
        </p:nvSpPr>
        <p:spPr bwMode="auto">
          <a:xfrm>
            <a:off x="2286000" y="64881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  <a:solidFill>
            <a:srgbClr val="F9FBB7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Меры социальной поддержки за счет средств бюджета целевым группам потребителей в Можайском городском округе</a:t>
            </a:r>
          </a:p>
        </p:txBody>
      </p:sp>
      <p:graphicFrame>
        <p:nvGraphicFramePr>
          <p:cNvPr id="57388" name="Group 44"/>
          <p:cNvGraphicFramePr>
            <a:graphicFrameLocks noGrp="1"/>
          </p:cNvGraphicFramePr>
          <p:nvPr>
            <p:ph idx="1"/>
          </p:nvPr>
        </p:nvGraphicFramePr>
        <p:xfrm>
          <a:off x="428625" y="1285875"/>
          <a:ext cx="8286750" cy="5380547"/>
        </p:xfrm>
        <a:graphic>
          <a:graphicData uri="http://schemas.openxmlformats.org/drawingml/2006/table">
            <a:tbl>
              <a:tblPr/>
              <a:tblGrid>
                <a:gridCol w="260350"/>
                <a:gridCol w="1938809"/>
                <a:gridCol w="1008112"/>
                <a:gridCol w="864096"/>
                <a:gridCol w="792088"/>
                <a:gridCol w="851556"/>
                <a:gridCol w="571504"/>
                <a:gridCol w="2000235"/>
              </a:tblGrid>
              <a:tr h="82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меры социальной поддержки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бюджета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 (человек)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(тыс.руб.)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2020 год (тыс.руб.)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выполнения плана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Нормативный- правовой акт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</a:tr>
              <a:tr h="160104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9999" marR="89999" marT="90820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Выплата стипендий спортсменам за высокие  достижения в спорте</a:t>
                      </a:r>
                    </a:p>
                  </a:txBody>
                  <a:tcPr marL="90000" marR="90000" marT="56328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Бюджет Можайского городского округа</a:t>
                      </a:r>
                    </a:p>
                  </a:txBody>
                  <a:tcPr marL="90000" marR="90000" marT="45366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193</a:t>
                      </a:r>
                    </a:p>
                  </a:txBody>
                  <a:tcPr marL="90000" marR="90000" marT="405166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2442,0</a:t>
                      </a:r>
                    </a:p>
                  </a:txBody>
                  <a:tcPr marL="90000" marR="90000" marT="472846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2290,0</a:t>
                      </a:r>
                    </a:p>
                  </a:txBody>
                  <a:tcPr marL="90000" marR="90000" marT="449806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" charset="0"/>
                        </a:rPr>
                        <a:t>93,8</a:t>
                      </a:r>
                    </a:p>
                  </a:txBody>
                  <a:tcPr marL="90000" marR="90000" marT="449806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Положение о стипендиях 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единовременных выплатах за высокие достижения в спорте, утвержденного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постановлением администрации Можайского городского округа от 17.05.2019 №  1670-П </a:t>
                      </a:r>
                    </a:p>
                  </a:txBody>
                  <a:tcPr marL="90000" marR="90000" marT="550606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10760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9999" marR="89999" marT="90820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Предоставление социальной выплаты на обеспечение жильем участника боевых действий</a:t>
                      </a:r>
                    </a:p>
                  </a:txBody>
                  <a:tcPr marL="90000" marR="90000" marT="10932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Федеральный бюджет</a:t>
                      </a:r>
                    </a:p>
                  </a:txBody>
                  <a:tcPr marL="90000" marR="90000" marT="10932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</a:t>
                      </a:r>
                    </a:p>
                  </a:txBody>
                  <a:tcPr marL="90000" marR="90000" marT="10932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1247,0</a:t>
                      </a:r>
                    </a:p>
                  </a:txBody>
                  <a:tcPr marL="90000" marR="90000" marT="118152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1169,2</a:t>
                      </a:r>
                    </a:p>
                  </a:txBody>
                  <a:tcPr marL="90000" marR="90000" marT="118152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93,8</a:t>
                      </a:r>
                    </a:p>
                  </a:txBody>
                  <a:tcPr marL="90000" marR="90000" marT="118152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Постановление Администрации Можайского городского округа от 25.11.2019 № 4390-П</a:t>
                      </a:r>
                    </a:p>
                  </a:txBody>
                  <a:tcPr marL="90000" marR="90000" marT="118152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12333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9999" marR="89999" marT="90820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Предоставление гражданам субсидий на оплату жилого помещения и коммунальных услуг</a:t>
                      </a:r>
                    </a:p>
                  </a:txBody>
                  <a:tcPr marL="90000" marR="90000" marT="10932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Бюджет МО</a:t>
                      </a:r>
                    </a:p>
                  </a:txBody>
                  <a:tcPr marL="90000" marR="90000" marT="10932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2539</a:t>
                      </a:r>
                    </a:p>
                  </a:txBody>
                  <a:tcPr marL="89999" marR="89999" marT="109325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37584,0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37562,3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99,94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Постановление Администрации Можайского городского округа от 13.12.2019 № 4618-П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19506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7" name="Прямоугольник 5"/>
          <p:cNvSpPr>
            <a:spLocks noChangeArrowheads="1"/>
          </p:cNvSpPr>
          <p:nvPr/>
        </p:nvSpPr>
        <p:spPr bwMode="auto">
          <a:xfrm>
            <a:off x="2286000" y="6215063"/>
            <a:ext cx="65008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  <a:solidFill>
            <a:srgbClr val="F9FBB7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Меры социальной поддержки за счет средств бюджета целевым группам потребителей в Можайском городском округе</a:t>
            </a:r>
          </a:p>
        </p:txBody>
      </p:sp>
      <p:graphicFrame>
        <p:nvGraphicFramePr>
          <p:cNvPr id="58421" name="Group 53"/>
          <p:cNvGraphicFramePr>
            <a:graphicFrameLocks noGrp="1"/>
          </p:cNvGraphicFramePr>
          <p:nvPr>
            <p:ph idx="1"/>
          </p:nvPr>
        </p:nvGraphicFramePr>
        <p:xfrm>
          <a:off x="285750" y="1268413"/>
          <a:ext cx="8501063" cy="5105298"/>
        </p:xfrm>
        <a:graphic>
          <a:graphicData uri="http://schemas.openxmlformats.org/drawingml/2006/table">
            <a:tbl>
              <a:tblPr/>
              <a:tblGrid>
                <a:gridCol w="269875"/>
                <a:gridCol w="2288183"/>
                <a:gridCol w="1080120"/>
                <a:gridCol w="1068760"/>
                <a:gridCol w="773112"/>
                <a:gridCol w="773113"/>
                <a:gridCol w="561975"/>
                <a:gridCol w="1685925"/>
              </a:tblGrid>
              <a:tr h="786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меры социальной поддержки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бюджета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 (человек)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(тыс.руб.)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2020 год (тыс.руб.)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выполнения плана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Нормативный- правовой акт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</a:tr>
              <a:tr h="193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Доплата для достижения минимальной заработной платы в сфере культуры</a:t>
                      </a:r>
                    </a:p>
                  </a:txBody>
                  <a:tcPr marL="89999" marR="89999" marT="109325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Можайского городского округа</a:t>
                      </a:r>
                    </a:p>
                  </a:txBody>
                  <a:tcPr marL="89999" marR="89999" marT="20969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2240,3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2240,3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Соглашение о минимальной заработной плате в московской области между Правительством МО союзом «Московского областного объединения организаций профсоюзов и объединениями работодателей МО»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83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9" marR="91439"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доплата в размере 1000 руб., 5000 руб. специалистам, окончившим государственные учреждения высшего или среднего профессионального образования и впервые принятыми в год окончания ими обучения на работу по полученной специальности в муниципальные учреждения Можайского городского округа, выплачиваемую в течении трех лет</a:t>
                      </a:r>
                    </a:p>
                  </a:txBody>
                  <a:tcPr marL="89999" marR="89999" marT="109325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МО</a:t>
                      </a:r>
                    </a:p>
                  </a:txBody>
                  <a:tcPr marL="89999" marR="89999" marT="20969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2448,0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2448,0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 Московской области «О бюджете Московской области на 2021 и на плановый 2022 и 2023 годы»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20521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2" name="Прямоугольник 5"/>
          <p:cNvSpPr>
            <a:spLocks noChangeArrowheads="1"/>
          </p:cNvSpPr>
          <p:nvPr/>
        </p:nvSpPr>
        <p:spPr bwMode="auto">
          <a:xfrm>
            <a:off x="2286000" y="6381750"/>
            <a:ext cx="650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  <a:solidFill>
            <a:srgbClr val="F9FBB7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Меры социальной поддержки за счет средств бюджета целевым группам потребителей в Можайском городском округе</a:t>
            </a:r>
          </a:p>
        </p:txBody>
      </p:sp>
      <p:graphicFrame>
        <p:nvGraphicFramePr>
          <p:cNvPr id="58421" name="Group 53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08913" cy="4896891"/>
        </p:xfrm>
        <a:graphic>
          <a:graphicData uri="http://schemas.openxmlformats.org/drawingml/2006/table">
            <a:tbl>
              <a:tblPr/>
              <a:tblGrid>
                <a:gridCol w="260601"/>
                <a:gridCol w="2567681"/>
                <a:gridCol w="768004"/>
                <a:gridCol w="751262"/>
                <a:gridCol w="695333"/>
                <a:gridCol w="834401"/>
                <a:gridCol w="703645"/>
                <a:gridCol w="1627986"/>
              </a:tblGrid>
              <a:tr h="1253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меры социальной поддержки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бюджета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 (человек)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(тыс.руб.)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2020 год (тыс.руб.)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выполнения плана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Нормативный- правовой акт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</a:tr>
              <a:tr h="140665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9999" marR="89999" marT="118138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компенсации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</a:t>
                      </a:r>
                    </a:p>
                  </a:txBody>
                  <a:tcPr marL="89999" marR="89999" marT="109325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МО</a:t>
                      </a:r>
                    </a:p>
                  </a:txBody>
                  <a:tcPr marL="89999" marR="89999" marT="109325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2860</a:t>
                      </a:r>
                    </a:p>
                  </a:txBody>
                  <a:tcPr marL="89999" marR="89999" marT="109325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16004,2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15719,4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Постановление Администрации Можайского муниципального района от 27.12.2017 № 2975-П</a:t>
                      </a:r>
                    </a:p>
                  </a:txBody>
                  <a:tcPr marL="89999" marR="89999" marT="118158" marB="468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223698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89999" marR="89999" marT="118138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бесплатного горячего питания обучающихся, получающих начальное общее образования в государственных и муниципальных образовательных организациях</a:t>
                      </a:r>
                    </a:p>
                  </a:txBody>
                  <a:tcPr marL="89999" marR="89999" marT="109307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РФ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МО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МГО</a:t>
                      </a:r>
                    </a:p>
                  </a:txBody>
                  <a:tcPr marL="89999" marR="89999" marT="109307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2577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760" marR="68760" marT="6526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7982,3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14043,00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739,10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760" marR="68760" marT="6526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6520,71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11471,62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603,77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760" marR="68760" marT="8973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68760" marR="68760" marT="8973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 Московской области от 15.10.2019 № 734/36 «Об утверждении государственной программы Московской области «Образование Подмосковья» на 2020–2025 годы</a:t>
                      </a:r>
                    </a:p>
                  </a:txBody>
                  <a:tcPr marL="68760" marR="68760" marT="17403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21545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6" name="Прямоугольник 5"/>
          <p:cNvSpPr>
            <a:spLocks noChangeArrowheads="1"/>
          </p:cNvSpPr>
          <p:nvPr/>
        </p:nvSpPr>
        <p:spPr bwMode="auto">
          <a:xfrm>
            <a:off x="2286000" y="6381750"/>
            <a:ext cx="650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4286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Основные понятия, используемые в бюджетном процессе </a:t>
            </a:r>
            <a:r>
              <a:rPr lang="ru-RU" altLang="ru-RU" sz="1800" smtClean="0"/>
              <a:t/>
            </a:r>
            <a:br>
              <a:rPr lang="ru-RU" altLang="ru-RU" sz="1800" smtClean="0"/>
            </a:br>
            <a:endParaRPr lang="ru-RU" altLang="ru-RU" sz="180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501062" cy="43148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Дефицит бюджета –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Профицит бюджета –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превышение доходов бюджета над его расходами;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Межбюджетные трансферты – с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Иные межбюджетные трансферты –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это целевые трансферты направление использования которых не ограничено, но получение которых может быть связано с выполнением определенных условий (требований);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Дотации –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использования;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Субвенции –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в целях финансового обеспечения расходных обязательств, возникающих при выполнении государственных полномочий Российской Федерации, субъектов Российской Федерации;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в целях софинансирования расходных обязательств, возникающих при выполнении полномочий.</a:t>
            </a:r>
          </a:p>
        </p:txBody>
      </p:sp>
      <p:sp>
        <p:nvSpPr>
          <p:cNvPr id="7172" name="Прямоугольник 89"/>
          <p:cNvSpPr>
            <a:spLocks noChangeArrowheads="1"/>
          </p:cNvSpPr>
          <p:nvPr/>
        </p:nvSpPr>
        <p:spPr bwMode="auto">
          <a:xfrm>
            <a:off x="1714500" y="6357938"/>
            <a:ext cx="728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6" descr="C:\Users\Пользователь\Desktop\2.png"/>
          <p:cNvPicPr>
            <a:picLocks noChangeAspect="1" noChangeArrowheads="1"/>
          </p:cNvPicPr>
          <p:nvPr/>
        </p:nvPicPr>
        <p:blipFill>
          <a:blip r:embed="rId2"/>
          <a:srcRect t="14583"/>
          <a:stretch>
            <a:fillRect/>
          </a:stretch>
        </p:blipFill>
        <p:spPr bwMode="auto">
          <a:xfrm>
            <a:off x="428625" y="28575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  <a:solidFill>
            <a:srgbClr val="F9FBB7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Меры социальной поддержки за счет средств бюджета целевым группам потребителей в Можайском городском округе</a:t>
            </a:r>
          </a:p>
        </p:txBody>
      </p:sp>
      <p:graphicFrame>
        <p:nvGraphicFramePr>
          <p:cNvPr id="58421" name="Group 53"/>
          <p:cNvGraphicFramePr>
            <a:graphicFrameLocks noGrp="1"/>
          </p:cNvGraphicFramePr>
          <p:nvPr>
            <p:ph idx="1"/>
          </p:nvPr>
        </p:nvGraphicFramePr>
        <p:xfrm>
          <a:off x="285750" y="1268413"/>
          <a:ext cx="8501063" cy="4581151"/>
        </p:xfrm>
        <a:graphic>
          <a:graphicData uri="http://schemas.openxmlformats.org/drawingml/2006/table">
            <a:tbl>
              <a:tblPr/>
              <a:tblGrid>
                <a:gridCol w="269875"/>
                <a:gridCol w="2659063"/>
                <a:gridCol w="795337"/>
                <a:gridCol w="777999"/>
                <a:gridCol w="720080"/>
                <a:gridCol w="864096"/>
                <a:gridCol w="728688"/>
                <a:gridCol w="1685925"/>
              </a:tblGrid>
              <a:tr h="1037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меры социальной поддержки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бюджета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 (человек)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(тыс.руб.)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2020 год (тыс.руб.)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выполнения плана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Нормативный- правовой акт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</a:tr>
              <a:tr h="118994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9999" marR="89999" marT="118138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Доплата для достижения минимальной заработной платы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сфере образования рабочие, общеотраслевые)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9" marR="89999" marT="109307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МО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МГО</a:t>
                      </a:r>
                    </a:p>
                  </a:txBody>
                  <a:tcPr marL="89999" marR="89999" marT="109307" marB="467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124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89999" marR="89999" marT="109307" marB="467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876,4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24,6</a:t>
                      </a:r>
                    </a:p>
                  </a:txBody>
                  <a:tcPr marL="68760" marR="68760" marT="6526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876,4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24,6</a:t>
                      </a:r>
                    </a:p>
                  </a:txBody>
                  <a:tcPr marL="68760" marR="68760" marT="6526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68760" marR="68760" marT="6526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 Московской области «О бюджете Московской области на 2021 и на плановый 2022 и 2023 годы»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760" marR="68760" marT="53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221250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89999" marR="89999" marT="118138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Доплата для достижения минимальной заработной платы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сфере образования, физкультуры и культуры рабочие)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9" marR="89999" marT="415486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МГО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9" marR="89999" marT="351509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9" marR="89999" marT="303147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660,9</a:t>
                      </a:r>
                    </a:p>
                  </a:txBody>
                  <a:tcPr marL="89999" marR="89999" marT="370819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660,9</a:t>
                      </a:r>
                    </a:p>
                  </a:txBody>
                  <a:tcPr marL="89999" marR="89999" marT="347782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999" marR="89999" marT="347782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Соглашение о минимальной заработной плате в Московской области между Правительством МО и союзом «Московского областного объединения организаций профсоюзов и объединениями работодателей МО»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999" marR="89999" marT="448570" marB="467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22569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70" name="Прямоугольник 5"/>
          <p:cNvSpPr>
            <a:spLocks noChangeArrowheads="1"/>
          </p:cNvSpPr>
          <p:nvPr/>
        </p:nvSpPr>
        <p:spPr bwMode="auto">
          <a:xfrm>
            <a:off x="2286000" y="6381750"/>
            <a:ext cx="650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615237" cy="642938"/>
          </a:xfrm>
          <a:solidFill>
            <a:srgbClr val="F9FBB7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Меры социальной поддержки за счет средств бюджета целевым группам потребителей в Можайском городском округе</a:t>
            </a:r>
          </a:p>
        </p:txBody>
      </p:sp>
      <p:graphicFrame>
        <p:nvGraphicFramePr>
          <p:cNvPr id="58421" name="Group 53"/>
          <p:cNvGraphicFramePr>
            <a:graphicFrameLocks noGrp="1"/>
          </p:cNvGraphicFramePr>
          <p:nvPr>
            <p:ph idx="1"/>
          </p:nvPr>
        </p:nvGraphicFramePr>
        <p:xfrm>
          <a:off x="285750" y="1268413"/>
          <a:ext cx="8501063" cy="4915028"/>
        </p:xfrm>
        <a:graphic>
          <a:graphicData uri="http://schemas.openxmlformats.org/drawingml/2006/table">
            <a:tbl>
              <a:tblPr/>
              <a:tblGrid>
                <a:gridCol w="397818"/>
                <a:gridCol w="1872208"/>
                <a:gridCol w="792088"/>
                <a:gridCol w="792088"/>
                <a:gridCol w="720080"/>
                <a:gridCol w="720080"/>
                <a:gridCol w="648072"/>
                <a:gridCol w="2558629"/>
              </a:tblGrid>
              <a:tr h="1037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меры социальной поддержки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бюджета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 (человек)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(тыс.руб.)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2020 год (тыс.руб.)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выполнения плана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Нормативный- правовой акт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EB"/>
                    </a:solidFill>
                  </a:tcPr>
                </a:tc>
              </a:tr>
              <a:tr h="11810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9999" marR="89999" marT="118138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подвоза обучающихся к месту обучения в муниципальные общеобразовательные организации в МО, расположенные в сельских населенных пунктах</a:t>
                      </a:r>
                    </a:p>
                  </a:txBody>
                  <a:tcPr marL="89999" marR="89999" marT="109307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МО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МГО</a:t>
                      </a:r>
                    </a:p>
                  </a:txBody>
                  <a:tcPr marL="89999" marR="89999" marT="109307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323</a:t>
                      </a:r>
                    </a:p>
                  </a:txBody>
                  <a:tcPr marL="89999" marR="89999" marT="109307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3474,00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3474,00</a:t>
                      </a:r>
                    </a:p>
                  </a:txBody>
                  <a:tcPr marL="68760" marR="68760" marT="6526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2804,40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2379,45</a:t>
                      </a:r>
                    </a:p>
                  </a:txBody>
                  <a:tcPr marL="68760" marR="68760" marT="6526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74,5</a:t>
                      </a:r>
                    </a:p>
                  </a:txBody>
                  <a:tcPr marL="68760" marR="68760" marT="6526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 Московской области от 15.10.2019 № 734/36 «Об утверждении государственной программы Московской области «Образование Подмосковья» на 2020–2025 годы</a:t>
                      </a:r>
                    </a:p>
                  </a:txBody>
                  <a:tcPr marL="68760" marR="68760" marT="53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221396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89999" marR="89999" marT="118138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Доплата работникам муниципальных учреждений культуры и дополнительного образования сферы культуры Можайского городского округа за почетные звания по профилю выполняемой работы, установленная муниципальными правовыми актами Можайского городского округа</a:t>
                      </a:r>
                    </a:p>
                  </a:txBody>
                  <a:tcPr marL="89999" marR="89999" marT="109307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Можайского городского округа</a:t>
                      </a:r>
                    </a:p>
                  </a:txBody>
                  <a:tcPr marL="89999" marR="89999" marT="109307" marB="467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760" marR="68760" marT="6526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330,1</a:t>
                      </a:r>
                    </a:p>
                  </a:txBody>
                  <a:tcPr marL="68760" marR="68760" marT="6526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330,1</a:t>
                      </a:r>
                    </a:p>
                  </a:txBody>
                  <a:tcPr marL="68760" marR="68760" marT="8973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68760" marR="68760" marT="8973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Постановление Администрации Можайского муниципального района Московской области от 30.04.2013 № 871-П «Об утверждении положения об оплате труда работников муниципальных учреждений сферы культуры Можайского муниципального района Московской области».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Постановление Администрации Можайского муниципального района Московской области от 31.08.2016 № 1837-П «Об оплате труда работников муниципальных образовательных организаций Можайского муниципального района Московской области»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760" marR="68760" marT="53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23593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4" name="Прямоугольник 5"/>
          <p:cNvSpPr>
            <a:spLocks noChangeArrowheads="1"/>
          </p:cNvSpPr>
          <p:nvPr/>
        </p:nvSpPr>
        <p:spPr bwMode="auto">
          <a:xfrm>
            <a:off x="2286000" y="6381750"/>
            <a:ext cx="650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71500" y="457200"/>
            <a:ext cx="8115300" cy="685800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муниципальных программ Можайского городского округа за 2020 год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000625"/>
          </a:xfrm>
        </p:spPr>
        <p:txBody>
          <a:bodyPr/>
          <a:lstStyle/>
          <a:p>
            <a:pPr marL="0" indent="395288" algn="just">
              <a:buFont typeface="Wingdings" pitchFamily="2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Постановлением администрации Можайского городского округа от 06.11.2019 № 4154-П «Об утверждении Порядка разработки и реализации муниципальных программ Можайского городского округа Московской области, Перечня муниципальных программ Можайского городского округа Московской области  на 2020-2024 годы» был утвержден Порядок проведения оценки  эффективности реализации муниципальной программы (раздел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Порядок проведения и критерии оценки эффективности реализации муниципальных программ).</a:t>
            </a:r>
          </a:p>
          <a:p>
            <a:pPr marL="0" indent="395288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Согласно утвержденному Порядку оценки эффективности реализации муниципальных программ Можайского городского округа эффективность реализации муниципальной программы определяется как  соотношение фактически достигнутого результата к расходам, обеспечившим его выполнение.</a:t>
            </a:r>
          </a:p>
          <a:p>
            <a:pPr marL="0" indent="395288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расчета эффективности реализации муниципальной программы необходимо определить результативность муниципальной программы.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оценкой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результативност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понимается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степен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достижения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значений планируемых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муниципальной программы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95288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расчета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езультативност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муниципальной программы используются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ируемые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фактические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значения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результатов реализации муниципальной программы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Оценка результативности муниципальной программы определяется по индексу результативности программы.</a:t>
            </a:r>
          </a:p>
          <a:p>
            <a:pPr marL="0" indent="395288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определения эффективности муниципальной программы используются следующие значения: результативность муниципальной программы, объем фактически произведенных расходов на реализацию муниципальной программы, объем планируемых расходов на реализацию муниципальной программы.</a:t>
            </a:r>
          </a:p>
        </p:txBody>
      </p:sp>
      <p:pic>
        <p:nvPicPr>
          <p:cNvPr id="2560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6611938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71500" y="457200"/>
            <a:ext cx="8115300" cy="685800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Оценка эффективности реализации муниципальных программ Можайского городского округа за 2020 год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652962"/>
          </a:xfrm>
        </p:spPr>
        <p:txBody>
          <a:bodyPr/>
          <a:lstStyle/>
          <a:p>
            <a:pPr marL="0" indent="395288" algn="just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	В 2020 году в Можайском городском округе действовало 19 муниципальных программ. </a:t>
            </a:r>
          </a:p>
          <a:p>
            <a:pPr marL="0" indent="395288" algn="just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	Анализ приведенных планируемых и фактических значений </a:t>
            </a:r>
            <a:r>
              <a:rPr lang="de-DE" sz="1400" smtClean="0"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smtClean="0"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муниципальных программы </a:t>
            </a: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за 2020 год показывает, что 11 муниципальных программ имеют высокий  уровень эффективности, 3 муниципальные программы вышли на запланированный уровень эффективности, по 4 муниципальным программам эффективность низкая, по 1 муниципальной программе эффективность не рассчитывалась, так как  по программе не предусмотрено финансирование.</a:t>
            </a:r>
          </a:p>
        </p:txBody>
      </p:sp>
      <p:pic>
        <p:nvPicPr>
          <p:cNvPr id="26628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6611938" y="6357938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9383" name="Group 55"/>
          <p:cNvGraphicFramePr>
            <a:graphicFrameLocks noGrp="1"/>
          </p:cNvGraphicFramePr>
          <p:nvPr/>
        </p:nvGraphicFramePr>
        <p:xfrm>
          <a:off x="357188" y="1608138"/>
          <a:ext cx="8358187" cy="2312683"/>
        </p:xfrm>
        <a:graphic>
          <a:graphicData uri="http://schemas.openxmlformats.org/drawingml/2006/table">
            <a:tbl>
              <a:tblPr/>
              <a:tblGrid>
                <a:gridCol w="406400"/>
                <a:gridCol w="3336925"/>
                <a:gridCol w="654050"/>
                <a:gridCol w="796925"/>
                <a:gridCol w="798512"/>
                <a:gridCol w="798513"/>
                <a:gridCol w="798512"/>
                <a:gridCol w="7683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работников предприятий, прошедших             диспансеризацию.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прикрепленного к     медицинским организациям на территории городского округа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84,6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медицинских    работников (врачей первичного звена и специалистов узкого профиля), обеспеченных жильем, из числа привлеченных и          нуждающихся в жилье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sp>
        <p:nvSpPr>
          <p:cNvPr id="27699" name="Заголовок 1"/>
          <p:cNvSpPr>
            <a:spLocks/>
          </p:cNvSpPr>
          <p:nvPr/>
        </p:nvSpPr>
        <p:spPr bwMode="auto">
          <a:xfrm>
            <a:off x="1071538" y="1000108"/>
            <a:ext cx="7615237" cy="360363"/>
          </a:xfrm>
          <a:prstGeom prst="rect">
            <a:avLst/>
          </a:prstGeom>
          <a:solidFill>
            <a:srgbClr val="00CC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/>
              <a:t>«Здравоохранение» на 2020-2024 годы 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00" name="Содержимое 2"/>
          <p:cNvSpPr>
            <a:spLocks/>
          </p:cNvSpPr>
          <p:nvPr/>
        </p:nvSpPr>
        <p:spPr bwMode="auto">
          <a:xfrm>
            <a:off x="1187450" y="404813"/>
            <a:ext cx="7572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 </a:t>
            </a:r>
          </a:p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на период 2020-2022 годы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35718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altLang="ru-RU" sz="1600" b="1" smtClean="0"/>
              <a:t>«Культура» на 2020-2024 годы</a:t>
            </a:r>
            <a:endParaRPr lang="ru-RU" alt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28676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445405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357188" y="1285875"/>
          <a:ext cx="8358186" cy="4951452"/>
        </p:xfrm>
        <a:graphic>
          <a:graphicData uri="http://schemas.openxmlformats.org/drawingml/2006/table">
            <a:tbl>
              <a:tblPr/>
              <a:tblGrid>
                <a:gridCol w="406301">
                  <a:extLst>
                    <a:ext uri="{9D8B030D-6E8A-4147-A177-3AD203B41FA5}"/>
                  </a:extLst>
                </a:gridCol>
                <a:gridCol w="3337471">
                  <a:extLst>
                    <a:ext uri="{9D8B030D-6E8A-4147-A177-3AD203B41FA5}"/>
                  </a:extLst>
                </a:gridCol>
                <a:gridCol w="652983">
                  <a:extLst>
                    <a:ext uri="{9D8B030D-6E8A-4147-A177-3AD203B41FA5}"/>
                  </a:extLst>
                </a:gridCol>
                <a:gridCol w="798090">
                  <a:extLst>
                    <a:ext uri="{9D8B030D-6E8A-4147-A177-3AD203B41FA5}"/>
                  </a:extLst>
                </a:gridCol>
                <a:gridCol w="798091">
                  <a:extLst>
                    <a:ext uri="{9D8B030D-6E8A-4147-A177-3AD203B41FA5}"/>
                  </a:extLst>
                </a:gridCol>
                <a:gridCol w="798090">
                  <a:extLst>
                    <a:ext uri="{9D8B030D-6E8A-4147-A177-3AD203B41FA5}"/>
                  </a:extLst>
                </a:gridCol>
                <a:gridCol w="798091">
                  <a:extLst>
                    <a:ext uri="{9D8B030D-6E8A-4147-A177-3AD203B41FA5}"/>
                  </a:extLst>
                </a:gridCol>
                <a:gridCol w="769069">
                  <a:extLst>
                    <a:ext uri="{9D8B030D-6E8A-4147-A177-3AD203B41FA5}"/>
                  </a:extLst>
                </a:gridCol>
              </a:tblGrid>
              <a:tr h="502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extLst>
                  <a:ext uri="{0D108BD9-81ED-4DB2-BD59-A6C34878D82A}"/>
                </a:extLst>
              </a:tr>
              <a:tr h="425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роста числа пользователей муниципальных библиотек Московской области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количества библиотек, внедривших стандарты деятельности библиотеки нового формата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extLst>
                  <a:ext uri="{0D108BD9-81ED-4DB2-BD59-A6C34878D82A}"/>
                </a:extLst>
              </a:tr>
              <a:tr h="57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посещений библиотек (на 1 жителя в год) (комплектование книжных фондов муниципальных общедоступных библиотек)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посещений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125,157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129,708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134,259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1071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357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привлекаемых к участию в творческих мероприятиях сферы культуры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512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на 15% числа посещений организаций культуры </a:t>
                      </a: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тысяча посещений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152,530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158,164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163,388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05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организаций культуры, получивших современное оборудование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53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5 до 18 лет, охваченных дополнительным образованием сферы культуры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01447" name="Group 71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5190044"/>
        </p:xfrm>
        <a:graphic>
          <a:graphicData uri="http://schemas.openxmlformats.org/drawingml/2006/table">
            <a:tbl>
              <a:tblPr/>
              <a:tblGrid>
                <a:gridCol w="400050"/>
                <a:gridCol w="3286125"/>
                <a:gridCol w="642938"/>
                <a:gridCol w="785812"/>
                <a:gridCol w="785813"/>
                <a:gridCol w="785812"/>
                <a:gridCol w="785813"/>
                <a:gridCol w="757237"/>
              </a:tblGrid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465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7 до 15 лет, обучающихся по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предпрофессиональным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программам в области искусств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686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16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1,4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1,4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субвенции бюджету муниципального образования Московской области на обеспечение переданных государственных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муниципальном архиве, освоенная бюджетом муниципального образования Московской области в общей сумме указанной субвенции</a:t>
                      </a:r>
                    </a:p>
                    <a:p>
                      <a:endParaRPr lang="ru-RU" dirty="0"/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29764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65" name="Прямоугольник 4"/>
          <p:cNvSpPr>
            <a:spLocks noChangeArrowheads="1"/>
          </p:cNvSpPr>
          <p:nvPr/>
        </p:nvSpPr>
        <p:spPr bwMode="auto">
          <a:xfrm>
            <a:off x="642938" y="655002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35718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altLang="ru-RU" sz="1600" b="1" smtClean="0"/>
              <a:t>«Образование» на 2020-2024 годы</a:t>
            </a:r>
            <a:endParaRPr lang="ru-RU" alt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3072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84" name="Group 84"/>
          <p:cNvGraphicFramePr>
            <a:graphicFrameLocks noGrp="1"/>
          </p:cNvGraphicFramePr>
          <p:nvPr/>
        </p:nvGraphicFramePr>
        <p:xfrm>
          <a:off x="357188" y="1285875"/>
          <a:ext cx="8358187" cy="5232095"/>
        </p:xfrm>
        <a:graphic>
          <a:graphicData uri="http://schemas.openxmlformats.org/drawingml/2006/table">
            <a:tbl>
              <a:tblPr/>
              <a:tblGrid>
                <a:gridCol w="406400"/>
                <a:gridCol w="3336925"/>
                <a:gridCol w="757237"/>
                <a:gridCol w="693738"/>
                <a:gridCol w="798512"/>
                <a:gridCol w="798513"/>
                <a:gridCol w="798512"/>
                <a:gridCol w="768350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1173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численности детей в возрасте от 3 до 7 лет, получающих дошкольное образование в текущем году, к сумме численности детей в возрасте 3 до 7 лет, получающих дошкольное образование в текущем году, и численности детей в возрасте от 3 до 7 лет, находящихся в очереди на получение в текущем году дошкольного образования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327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Доступность дошкольного образования для детей в возрасте от полутора до трех лет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Доступность дошкольного образования для детей в возрасте от трех до семи лет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677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113,01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23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Обновлена материально-техническая база для формирования у обучающихся современных технологических и гуманитарных навыков. Создана материально-техническая база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 (нарастающий итог)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Тыс.ед.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03520" name="Group 96"/>
          <p:cNvGraphicFramePr>
            <a:graphicFrameLocks noGrp="1"/>
          </p:cNvGraphicFramePr>
          <p:nvPr>
            <p:ph idx="1"/>
          </p:nvPr>
        </p:nvGraphicFramePr>
        <p:xfrm>
          <a:off x="571472" y="1214421"/>
          <a:ext cx="8229600" cy="5236841"/>
        </p:xfrm>
        <a:graphic>
          <a:graphicData uri="http://schemas.openxmlformats.org/drawingml/2006/table">
            <a:tbl>
              <a:tblPr/>
              <a:tblGrid>
                <a:gridCol w="400050"/>
                <a:gridCol w="3286125"/>
                <a:gridCol w="642938"/>
                <a:gridCol w="785812"/>
                <a:gridCol w="785813"/>
                <a:gridCol w="785812"/>
                <a:gridCol w="785813"/>
                <a:gridCol w="757237"/>
              </a:tblGrid>
              <a:tr h="509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77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выпускников текущего года, набравших 220 баллов и более по 3 предметам, к общему количеству выпускников текущего года, сдавших ЕГЭ по 3 и более предметам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25,3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7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102,36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1452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детей, охваченных деятельностью детских технопарков "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Кванториум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 (мобильных технопарков "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Кванториум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 (нарастающий итог)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0,143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0,143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32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5 до 18 лет, охваченных дополнительным образованием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83,2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602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организаций культуры Московской области, получивших современное оборудование, в т.ч. кинооборудование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32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педагогических работников, прошедших добровольную независимую оценку квалификации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262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31830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31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35718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altLang="ru-RU" sz="1600" b="1" smtClean="0"/>
              <a:t>«Социальная защита населения»  на 2020-2024 годы</a:t>
            </a:r>
            <a:endParaRPr lang="ru-RU" alt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32772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/>
        </p:nvGraphicFramePr>
        <p:xfrm>
          <a:off x="357188" y="1285875"/>
          <a:ext cx="8358187" cy="4897762"/>
        </p:xfrm>
        <a:graphic>
          <a:graphicData uri="http://schemas.openxmlformats.org/drawingml/2006/table">
            <a:tbl>
              <a:tblPr/>
              <a:tblGrid>
                <a:gridCol w="406400">
                  <a:extLst>
                    <a:ext uri="{9D8B030D-6E8A-4147-A177-3AD203B41FA5}"/>
                  </a:extLst>
                </a:gridCol>
                <a:gridCol w="3379784">
                  <a:extLst>
                    <a:ext uri="{9D8B030D-6E8A-4147-A177-3AD203B41FA5}"/>
                  </a:extLst>
                </a:gridCol>
                <a:gridCol w="500066">
                  <a:extLst>
                    <a:ext uri="{9D8B030D-6E8A-4147-A177-3AD203B41FA5}"/>
                  </a:extLst>
                </a:gridCol>
                <a:gridCol w="908050">
                  <a:extLst>
                    <a:ext uri="{9D8B030D-6E8A-4147-A177-3AD203B41FA5}"/>
                  </a:extLst>
                </a:gridCol>
                <a:gridCol w="798512">
                  <a:extLst>
                    <a:ext uri="{9D8B030D-6E8A-4147-A177-3AD203B41FA5}"/>
                  </a:extLst>
                </a:gridCol>
                <a:gridCol w="798513">
                  <a:extLst>
                    <a:ext uri="{9D8B030D-6E8A-4147-A177-3AD203B41FA5}"/>
                  </a:extLst>
                </a:gridCol>
                <a:gridCol w="798512">
                  <a:extLst>
                    <a:ext uri="{9D8B030D-6E8A-4147-A177-3AD203B41FA5}"/>
                  </a:extLst>
                </a:gridCol>
                <a:gridCol w="768350">
                  <a:extLst>
                    <a:ext uri="{9D8B030D-6E8A-4147-A177-3AD203B41FA5}"/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бедности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Активное долголетие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extLst>
                  <a:ext uri="{0D108BD9-81ED-4DB2-BD59-A6C34878D82A}"/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Доступная среда - Доступность для инвалидов и других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маломобильных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 населения муниципальных приоритетных объектов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61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0938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0938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644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детей-инвалидов в возрасте от 5 до 18 лет, получающих дополнительное образование, в общей численности детей-инвалидов данного возраста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0938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0938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835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0938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0938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26,77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27,98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55,9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56,0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56,5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1563" y="714375"/>
            <a:ext cx="7615237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6651625" y="6357938"/>
            <a:ext cx="2370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857250" y="1071563"/>
            <a:ext cx="435768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Население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Можайского городского округа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70 753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(человек)</a:t>
            </a:r>
          </a:p>
        </p:txBody>
      </p:sp>
      <p:pic>
        <p:nvPicPr>
          <p:cNvPr id="15" name="Рисунок 14" descr="Карта-Можайского-райо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857496"/>
            <a:ext cx="4786346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8" name="TextBox 15"/>
          <p:cNvSpPr txBox="1">
            <a:spLocks noChangeArrowheads="1"/>
          </p:cNvSpPr>
          <p:nvPr/>
        </p:nvSpPr>
        <p:spPr bwMode="auto">
          <a:xfrm>
            <a:off x="5786438" y="4143375"/>
            <a:ext cx="31130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Площадь городского округа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составляет</a:t>
            </a:r>
          </a:p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2 627,28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3320" name="Рисунок 32" descr="Описание: Можайск-ГО-ПП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85750"/>
            <a:ext cx="642938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C:\Users\Пользователь\Desktop\Настя\Бюджет 2021\численность населе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625058"/>
            <a:ext cx="2857520" cy="21431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3571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  <a:br>
              <a:rPr lang="ru-RU" altLang="ru-RU" sz="14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6592" name="Group 96"/>
          <p:cNvGraphicFramePr>
            <a:graphicFrameLocks noGrp="1"/>
          </p:cNvGraphicFramePr>
          <p:nvPr>
            <p:ph idx="1"/>
          </p:nvPr>
        </p:nvGraphicFramePr>
        <p:xfrm>
          <a:off x="500063" y="928688"/>
          <a:ext cx="8347075" cy="5287963"/>
        </p:xfrm>
        <a:graphic>
          <a:graphicData uri="http://schemas.openxmlformats.org/drawingml/2006/table">
            <a:tbl>
              <a:tblPr/>
              <a:tblGrid>
                <a:gridCol w="409575"/>
                <a:gridCol w="3486150"/>
                <a:gridCol w="676275"/>
                <a:gridCol w="785812"/>
                <a:gridCol w="685800"/>
                <a:gridCol w="722313"/>
                <a:gridCol w="804862"/>
                <a:gridCol w="776288"/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91436" marR="91436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6" marR="91436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пострадавших в результате несчастных случаев на производстве со смертельным исходом в расчете на 1000 работающих (организаций, занятых в экономике муниципального образования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0,0072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 НКО, которым оказана поддержка органами местного самоуправления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 НКО в сфере социальной защиты населения, которым оказана поддержка органами местного самоуправления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 НКО в сфере образования, которым оказана поддержка органами местного самоуправления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 НКО в сфере физической культуры и спорта, которым оказана поддержка органами местного самоуправления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 НКО в сфере охраны здоровья, которым оказана поддержка органами местного самоуправления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iberation Serif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расходов, направляемых на предоставление субсидий СО НКО, в общем объеме расходов бюджета муниципального образования Московской области на социальную сферу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расходов, направляемых на предоставление субсидий СО НКО в сфере социальной защиты населения, в общем объеме расходов бюджета муниципального образования Московской области в сфере социальной защиты населения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33887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88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3571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  <a:br>
              <a:rPr lang="ru-RU" altLang="ru-RU" sz="14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6592" name="Group 96"/>
          <p:cNvGraphicFramePr>
            <a:graphicFrameLocks noGrp="1"/>
          </p:cNvGraphicFramePr>
          <p:nvPr>
            <p:ph idx="1"/>
          </p:nvPr>
        </p:nvGraphicFramePr>
        <p:xfrm>
          <a:off x="500063" y="928688"/>
          <a:ext cx="8347075" cy="5447995"/>
        </p:xfrm>
        <a:graphic>
          <a:graphicData uri="http://schemas.openxmlformats.org/drawingml/2006/table">
            <a:tbl>
              <a:tblPr/>
              <a:tblGrid>
                <a:gridCol w="409575"/>
                <a:gridCol w="3486150"/>
                <a:gridCol w="676275"/>
                <a:gridCol w="785812"/>
                <a:gridCol w="685800"/>
                <a:gridCol w="722313"/>
                <a:gridCol w="804862"/>
                <a:gridCol w="776288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91436" marR="91436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6" marR="91436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расходов, направляемых на предоставление субсидий СО НКО  в сфере физической культуры и спорта, в общем объеме расходов бюджета муниципального образования Московской области в сфере физической культуры и спорта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 НКО, которым оказана финансовая поддержка органами местного самоуправления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384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 НКО, которым оказана имущественная поддержка органами местного самоуправления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 НКО в сфере социальной защиты населения, которым оказана имущественная поддержка органами местного самоуправления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предоставленной органами местного самоуправления площади на льготных условиях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в безвозмездное пользование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НКО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предоставленной  органами местного самоуправления площади на льготных условиях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в безвозмездное пользование СО НКО в сфере социальной защиты населения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37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 НКО, которым оказана консультационная поддержка органами местного самоуправления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граждан, принявших участие в просветительских мероприятиях по вопросам деятельности СО НКО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органами местного самоуправления просветительских мероприятий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вопросам деятельности СО НКО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iberation Serif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34920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21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35718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altLang="ru-RU" sz="1600" b="1" smtClean="0"/>
              <a:t>«Спорт» на 2020-2024 годы</a:t>
            </a:r>
            <a:endParaRPr lang="ru-RU" alt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3584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7601" name="Group 81"/>
          <p:cNvGraphicFramePr>
            <a:graphicFrameLocks noGrp="1"/>
          </p:cNvGraphicFramePr>
          <p:nvPr/>
        </p:nvGraphicFramePr>
        <p:xfrm>
          <a:off x="357188" y="1285875"/>
          <a:ext cx="8358187" cy="5149654"/>
        </p:xfrm>
        <a:graphic>
          <a:graphicData uri="http://schemas.openxmlformats.org/drawingml/2006/table">
            <a:tbl>
              <a:tblPr/>
              <a:tblGrid>
                <a:gridCol w="406400"/>
                <a:gridCol w="3592512"/>
                <a:gridCol w="647700"/>
                <a:gridCol w="720725"/>
                <a:gridCol w="719138"/>
                <a:gridCol w="704850"/>
                <a:gridCol w="798512"/>
                <a:gridCol w="76835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43,6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44,7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45,1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48,5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51,7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и молодежи (возраст 3-29 лет), систематически занимающихся физической культурой и спортом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 среднего возраста (женщины 30-54 года; мужчины 30-59 лет), систематически занимающихся физической культурой и спортом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28,5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33,5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38,5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 старшего возраста (женщины 55-79 лет; мужчины 60-79 лет), систематически занимающихся физической культурой и спортом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34,7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34,7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34,9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35,1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35,3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Доступные спортивные площадки.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спортивных площадок, управляемых в соответствии со стандартом их использования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71,5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1143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1143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1143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жителей Московской области, занимающихся в спортивных организациях, в общей численности детей и молодежи в возрасте 6-15 лет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54,0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муниципальном образовании Московской области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</a:p>
                  </a:txBody>
                  <a:tcPr marL="36000" marR="18000" marT="17999" marB="179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2938" y="1143000"/>
          <a:ext cx="8143875" cy="5052060"/>
        </p:xfrm>
        <a:graphic>
          <a:graphicData uri="http://schemas.openxmlformats.org/drawingml/2006/table">
            <a:tbl>
              <a:tblPr/>
              <a:tblGrid>
                <a:gridCol w="357187"/>
                <a:gridCol w="3187700"/>
                <a:gridCol w="650875"/>
                <a:gridCol w="795338"/>
                <a:gridCol w="795337"/>
                <a:gridCol w="795338"/>
                <a:gridCol w="795337"/>
                <a:gridCol w="766763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обучающихся и студентов, систематически занимающихся физической культурой и спортом, в общей численности обучающихся и студентов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 Московской области, занятого в экономике, занимающегося физической культурой и спортом, в общей численности населения, занятого в экономике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обучающихся и студентов Московской области, выполнивших нормативы Всероссийского физкультурно-спортивного комплекса «Готов к труду и обороне» (ГТО), в общей численности обучающихся и студентов, принявших участие в сдаче нормативов Всероссийского физкультурно-спортивного комплекса «Готов к труду и обороне» (ГТО)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массовых, официальных физкультурных и спортивных мероприятий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36941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42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357313"/>
          <a:ext cx="8329613" cy="3553460"/>
        </p:xfrm>
        <a:graphic>
          <a:graphicData uri="http://schemas.openxmlformats.org/drawingml/2006/table">
            <a:tbl>
              <a:tblPr/>
              <a:tblGrid>
                <a:gridCol w="404813"/>
                <a:gridCol w="3325812"/>
                <a:gridCol w="650875"/>
                <a:gridCol w="795338"/>
                <a:gridCol w="795337"/>
                <a:gridCol w="795338"/>
                <a:gridCol w="795337"/>
                <a:gridCol w="766763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установленных (отремонтированных, модернизированных) плоскостных спортивных сооружений в муниципальных образованиях Московской области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организаций, оказывающих услуги по спортивной подготовке в соответствии с федеральными стандартами спортивной подготовки, в общем количестве организаций в сфере физической культуры и спорта Московской области, в том числе для лиц с ограниченными возможностями здоровья и инвалидов (в рамках государственной поддержки спортивных организаций, осуществляющих подготовку спортивного резерва для сборных команд Российской Федерации)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14605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37938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39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35718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altLang="ru-RU" sz="1600" b="1" dirty="0" smtClean="0"/>
              <a:t>«Развитие сельского хозяйства» на 2020-2024 годы</a:t>
            </a:r>
            <a:endParaRPr lang="ru-RU" alt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плановых целевых показателях муниципальных программ</a:t>
            </a:r>
          </a:p>
        </p:txBody>
      </p:sp>
      <p:pic>
        <p:nvPicPr>
          <p:cNvPr id="38916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8634" name="Group 90"/>
          <p:cNvGraphicFramePr>
            <a:graphicFrameLocks noGrp="1"/>
          </p:cNvGraphicFramePr>
          <p:nvPr/>
        </p:nvGraphicFramePr>
        <p:xfrm>
          <a:off x="357188" y="1254125"/>
          <a:ext cx="8358187" cy="4829790"/>
        </p:xfrm>
        <a:graphic>
          <a:graphicData uri="http://schemas.openxmlformats.org/drawingml/2006/table">
            <a:tbl>
              <a:tblPr/>
              <a:tblGrid>
                <a:gridCol w="406400"/>
                <a:gridCol w="3336925"/>
                <a:gridCol w="654050"/>
                <a:gridCol w="796925"/>
                <a:gridCol w="798512"/>
                <a:gridCol w="798513"/>
                <a:gridCol w="798512"/>
                <a:gridCol w="768350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82,5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106,8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106,3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106,4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скота и птицы на убой в хозяйствах всех категорий (в живом весе)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тонн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30,267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32,130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32,196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32,288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молока в хозяйствах всех категорий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тонн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23,996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28,000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28,250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28,500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инвестиций, привлеченных в текущем году по реализуемым инвестиционным проектам АПК, находящимся в единой автоматизированной системе мониторинга инвестиционных проектов Министерства инвестиций и инноваций МО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1044,4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мощностей животноводческих комплексов молочного направления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скотомест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450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Вовлечение в оборот выбывших сельскохозяйственных угодий за счет проведения культуртехнических работ сельскохозяйственными товаропроизводителями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га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8,16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9,152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7,749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земельных участков, находящихся в муниципальной собственности и государственная собственность на которые не разграничена, предоставленных сельхозтоваропроизводителям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8933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4118,95</a:t>
                      </a:r>
                    </a:p>
                  </a:txBody>
                  <a:tcPr marL="45720" marR="45720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1849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329613" cy="4758076"/>
        </p:xfrm>
        <a:graphic>
          <a:graphicData uri="http://schemas.openxmlformats.org/drawingml/2006/table">
            <a:tbl>
              <a:tblPr/>
              <a:tblGrid>
                <a:gridCol w="400050"/>
                <a:gridCol w="3330575"/>
                <a:gridCol w="650875"/>
                <a:gridCol w="795338"/>
                <a:gridCol w="795337"/>
                <a:gridCol w="795338"/>
                <a:gridCol w="795337"/>
                <a:gridCol w="766763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земель, обработанных от борщевика Сосновского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3151,4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3372,2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ввода (приобретения) жилья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метр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отловленных безнадзорных животных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экспорта АПК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долл. США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 по видам экономической деятельности: Растениеводство и животноводство, охота и предоставление соответствующих услуг в этих областях, производство пищевых продуктов, производство напитков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реализованных проектов по благоустройству сельских территорий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сельских населенных пунктов, обслуживаемых по доставке продовольственных и непродовольственных товаров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40022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023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615237" cy="35718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altLang="ru-RU" sz="1600" b="1" dirty="0" smtClean="0"/>
              <a:t>«Экология и окружающая среда» на 2020-2024 годы</a:t>
            </a:r>
            <a:endParaRPr lang="ru-RU" alt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4096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/>
        </p:nvGraphicFramePr>
        <p:xfrm>
          <a:off x="357188" y="1285875"/>
          <a:ext cx="8358187" cy="2422984"/>
        </p:xfrm>
        <a:graphic>
          <a:graphicData uri="http://schemas.openxmlformats.org/drawingml/2006/table">
            <a:tbl>
              <a:tblPr/>
              <a:tblGrid>
                <a:gridCol w="406400">
                  <a:extLst>
                    <a:ext uri="{9D8B030D-6E8A-4147-A177-3AD203B41FA5}"/>
                  </a:extLst>
                </a:gridCol>
                <a:gridCol w="3336925">
                  <a:extLst>
                    <a:ext uri="{9D8B030D-6E8A-4147-A177-3AD203B41FA5}"/>
                  </a:extLst>
                </a:gridCol>
                <a:gridCol w="654050">
                  <a:extLst>
                    <a:ext uri="{9D8B030D-6E8A-4147-A177-3AD203B41FA5}"/>
                  </a:extLst>
                </a:gridCol>
                <a:gridCol w="796925">
                  <a:extLst>
                    <a:ext uri="{9D8B030D-6E8A-4147-A177-3AD203B41FA5}"/>
                  </a:extLst>
                </a:gridCol>
                <a:gridCol w="798512">
                  <a:extLst>
                    <a:ext uri="{9D8B030D-6E8A-4147-A177-3AD203B41FA5}"/>
                  </a:extLst>
                </a:gridCol>
                <a:gridCol w="798513">
                  <a:extLst>
                    <a:ext uri="{9D8B030D-6E8A-4147-A177-3AD203B41FA5}"/>
                  </a:extLst>
                </a:gridCol>
                <a:gridCol w="798512">
                  <a:extLst>
                    <a:ext uri="{9D8B030D-6E8A-4147-A177-3AD203B41FA5}"/>
                  </a:extLst>
                </a:gridCol>
                <a:gridCol w="768350">
                  <a:extLst>
                    <a:ext uri="{9D8B030D-6E8A-4147-A177-3AD203B41FA5}"/>
                  </a:extLst>
                </a:gridCol>
              </a:tblGrid>
              <a:tr h="502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extLst>
                  <a:ext uri="{0D108BD9-81ED-4DB2-BD59-A6C34878D82A}"/>
                </a:extLst>
              </a:tr>
              <a:tr h="457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экологических мероприятий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822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гидротехнических сооружений с неудовлетворительным и опасным уровнем безопасности, приведенных в безопасное техническое состояние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639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Ликвидировано объектов накопленного вреда (в том числе наиболее опасных объектов накопленного вреда)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571500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altLang="ru-RU" sz="1600" b="1" dirty="0" smtClean="0"/>
              <a:t>«Безопасность и обеспечение безопасности жизнедеятельности населения» на 2020-2024 годы</a:t>
            </a:r>
            <a:endParaRPr lang="ru-RU" alt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358188" cy="3571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41988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1758" name="Group 142"/>
          <p:cNvGraphicFramePr>
            <a:graphicFrameLocks noGrp="1"/>
          </p:cNvGraphicFramePr>
          <p:nvPr/>
        </p:nvGraphicFramePr>
        <p:xfrm>
          <a:off x="357188" y="1511300"/>
          <a:ext cx="8358187" cy="4750769"/>
        </p:xfrm>
        <a:graphic>
          <a:graphicData uri="http://schemas.openxmlformats.org/drawingml/2006/table">
            <a:tbl>
              <a:tblPr/>
              <a:tblGrid>
                <a:gridCol w="406400"/>
                <a:gridCol w="3336925"/>
                <a:gridCol w="828677"/>
                <a:gridCol w="714380"/>
                <a:gridCol w="785818"/>
                <a:gridCol w="785818"/>
                <a:gridCol w="785818"/>
                <a:gridCol w="714351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485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общего количества преступлений, совершенных на территории муниципального образования, не менее чем на 5 % ежегодно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преступлений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850</a:t>
                      </a:r>
                      <a:endParaRPr lang="ru-RU" sz="105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808</a:t>
                      </a:r>
                      <a:endParaRPr lang="ru-RU" sz="105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762</a:t>
                      </a:r>
                      <a:endParaRPr lang="ru-RU" sz="1050" kern="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824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Доля коммерческих объектов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818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5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Доля подъездов многоквартирных домов,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Доля социальных объектов и мест с массовым пребыванием людей,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Благоустроим кладбища «Доля кладбищ, соответствующих Региональному стандарту»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12773" name="Group 133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5089528"/>
        </p:xfrm>
        <a:graphic>
          <a:graphicData uri="http://schemas.openxmlformats.org/drawingml/2006/table">
            <a:tbl>
              <a:tblPr/>
              <a:tblGrid>
                <a:gridCol w="400050"/>
                <a:gridCol w="3286125"/>
                <a:gridCol w="642938"/>
                <a:gridCol w="785812"/>
                <a:gridCol w="785813"/>
                <a:gridCol w="785812"/>
                <a:gridCol w="785813"/>
                <a:gridCol w="75723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восстановленных (ремонт, реставрация, благоустройство) воинских захоронений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Процент готовности муниципального образования Московской области к действиям по предназначению при возникновении чрезвычайных ситуаций (происшествий) природного и техногенного характера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Процент исполнения органом местного самоуправления муниципального образования полномочия по обеспечению безопасности людей на воде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муниципального образования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77,5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8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построения и развития систем аппаратно-программного комплекса «Безопасный город» на территории муниципального образования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муниципального образования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степени пожарной защищенности муниципального образования Московской области, по отношению к базовому периоду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процента запасов материально-технических, продовольственных, медицинских и иных средств в целях гражданской обороны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степени готовности к использованию по предназначению защитных сооружений и иных объектов гражданской обороны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43112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13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6" descr="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571744"/>
            <a:ext cx="19288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1071563" y="357188"/>
            <a:ext cx="7643812" cy="714375"/>
          </a:xfrm>
        </p:spPr>
        <p:txBody>
          <a:bodyPr/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Достигнутые результаты бюджетной политики в 2020 году</a:t>
            </a:r>
          </a:p>
        </p:txBody>
      </p:sp>
      <p:sp>
        <p:nvSpPr>
          <p:cNvPr id="11270" name="Содержимое 6"/>
          <p:cNvSpPr>
            <a:spLocks noGrp="1"/>
          </p:cNvSpPr>
          <p:nvPr>
            <p:ph idx="1"/>
          </p:nvPr>
        </p:nvSpPr>
        <p:spPr>
          <a:xfrm>
            <a:off x="428625" y="1000125"/>
            <a:ext cx="8286779" cy="5572125"/>
          </a:xfrm>
        </p:spPr>
        <p:txBody>
          <a:bodyPr/>
          <a:lstStyle/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2020 году значительный объем бюджетных средств был направлен на решение первоочередных для городского округа задач, в числе которых:</a:t>
            </a:r>
          </a:p>
          <a:p>
            <a:pPr marL="0" indent="449263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реализация мероприятий, направленных на достижение национальных целей и стратегических задач  развития Российской Федерации на период до 2024 года;</a:t>
            </a:r>
          </a:p>
          <a:p>
            <a:pPr marL="0" indent="449263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обеспечение комфортной среды  проживания, поддержка бизнеса и улучшение условий для предпринимательской деятельности, повышения уровня развития социальной и транспортной инфраструктуры;</a:t>
            </a:r>
          </a:p>
          <a:p>
            <a:pPr marL="0" indent="449263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капитальные вложения в объекты общего образования с целью ликвидации 2-й смены и поддержания односменного режима обучения, создания новых мест в общеобразовательных организациях; </a:t>
            </a:r>
          </a:p>
          <a:p>
            <a:pPr marL="0" indent="449263">
              <a:spcBef>
                <a:spcPct val="0"/>
              </a:spcBef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физкультурно-оздоровительных комплексов,                                                    стадионов, спортивных сооружений;</a:t>
            </a:r>
          </a:p>
          <a:p>
            <a:pPr marL="0" indent="449263">
              <a:spcBef>
                <a:spcPct val="0"/>
              </a:spcBef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строительство и ремонт автомобильных дорог общего значения;</a:t>
            </a:r>
          </a:p>
          <a:p>
            <a:pPr marL="0" indent="449263">
              <a:spcBef>
                <a:spcPct val="0"/>
              </a:spcBef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современное и комфортное благоустройство общественных и дворовых территорий.</a:t>
            </a:r>
          </a:p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Результатами проводимой Администрацией Можайского городского округа бюджетной политики стало исполнение бюджета Можайского городского округа за истекший 2020 год с дефицитом 60 768,1 тыс. рублей при запланированном дефиците   135 819,3 тыс. рублей и формирование сбалансированного бюджета городского округа на трехлетний период 2021-2023 годов.</a:t>
            </a:r>
          </a:p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 итогам исполнения бюджета за 2020 год доходы бюджета Можайского городского округа составили            4 160 884,9 тыс. рублей или 93,8 % к плану на 2020 год. По сравнению с 2019 годом доходы увеличились на         771 083,3 тыс. рублей.</a:t>
            </a:r>
          </a:p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структуре доходов бюджета Можайского городского округа 39,9 % составляют налоговые и неналоговые доходы. По итогам 2020 года их объем составил 1 661 590 тыс. рублей или 96,5 % к плановым назначениям. </a:t>
            </a:r>
          </a:p>
          <a:p>
            <a:pPr marL="0" indent="449263" algn="just">
              <a:spcBef>
                <a:spcPct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Расходы бюджета Можайского городского округа на 01.01.2021 года исполнены в сумме 4 221 653 тыс. рублей, что составило 92,3 % от плановых назначений на год. По сравнению с 2019 годом расходы бюджета увеличились на 597 945,3 тыс. рублей</a:t>
            </a:r>
            <a:r>
              <a:rPr lang="ru-RU" sz="1300" dirty="0" smtClean="0"/>
              <a:t>.</a:t>
            </a:r>
          </a:p>
          <a:p>
            <a:pPr marL="0" indent="449263" algn="just">
              <a:spcBef>
                <a:spcPct val="0"/>
              </a:spcBef>
              <a:buFont typeface="Wingdings" pitchFamily="2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500" y="6357938"/>
            <a:ext cx="5929313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/>
            <a:r>
              <a:rPr lang="ru-RU" sz="13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35718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altLang="ru-RU" sz="1600" b="1" smtClean="0"/>
              <a:t>«Жилище» на 2020-2024 годы</a:t>
            </a:r>
            <a:endParaRPr lang="ru-RU" alt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44036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3745" name="Group 81"/>
          <p:cNvGraphicFramePr>
            <a:graphicFrameLocks noGrp="1"/>
          </p:cNvGraphicFramePr>
          <p:nvPr/>
        </p:nvGraphicFramePr>
        <p:xfrm>
          <a:off x="357188" y="1285875"/>
          <a:ext cx="8358187" cy="5090454"/>
        </p:xfrm>
        <a:graphic>
          <a:graphicData uri="http://schemas.openxmlformats.org/drawingml/2006/table">
            <a:tbl>
              <a:tblPr/>
              <a:tblGrid>
                <a:gridCol w="406400"/>
                <a:gridCol w="3336925"/>
                <a:gridCol w="654050"/>
                <a:gridCol w="796925"/>
                <a:gridCol w="798512"/>
                <a:gridCol w="798513"/>
                <a:gridCol w="798512"/>
                <a:gridCol w="76835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ввода   индивидуального жилищного  строительства, построенного  населением за счет собственных и (или) кредитных средств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кв.м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45,4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78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49,6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52,5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52,5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185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семей, улучшивших жилищные условия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Решаем проблемы дольщиков. Поиск и реализация решений по обеспечению прав пострадавших граждан-участников        долевого строительства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Встречи с дольщиками. Встречи с гражданами-участниками долевого   строительства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168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уведомлений о соответствии (несоответствии) указанных в уведомлении о планируемом  строительстве параметров объекта        индивидуального жилищного строительства (далее – ИЖС) или садового дома установленным параметрам и допустимости размещения объектов ИЖС или садового дома на земельном участке, уведомлений о соответствии  (несоответствии) построенных или         реконструированных объектов ИЖС или садового дома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1662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1173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1662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1662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1662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семей, получивших свидетельство о праве на получение  социальной    выплаты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семей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свидетельств о праве  на получение жилищной   субсидии на    приобретение жилого  помещения или строительство индивидуального жилого дома,   выданных многодетным семьям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4968240"/>
        </p:xfrm>
        <a:graphic>
          <a:graphicData uri="http://schemas.openxmlformats.org/drawingml/2006/table">
            <a:tbl>
              <a:tblPr/>
              <a:tblGrid>
                <a:gridCol w="400050">
                  <a:extLst>
                    <a:ext uri="{9D8B030D-6E8A-4147-A177-3AD203B41FA5}"/>
                  </a:extLst>
                </a:gridCol>
                <a:gridCol w="3357560">
                  <a:extLst>
                    <a:ext uri="{9D8B030D-6E8A-4147-A177-3AD203B41FA5}"/>
                  </a:extLst>
                </a:gridCol>
                <a:gridCol w="714380">
                  <a:extLst>
                    <a:ext uri="{9D8B030D-6E8A-4147-A177-3AD203B41FA5}"/>
                  </a:extLst>
                </a:gridCol>
                <a:gridCol w="785818">
                  <a:extLst>
                    <a:ext uri="{9D8B030D-6E8A-4147-A177-3AD203B41FA5}"/>
                  </a:extLst>
                </a:gridCol>
                <a:gridCol w="785818">
                  <a:extLst>
                    <a:ext uri="{9D8B030D-6E8A-4147-A177-3AD203B41FA5}"/>
                  </a:extLst>
                </a:gridCol>
                <a:gridCol w="714380">
                  <a:extLst>
                    <a:ext uri="{9D8B030D-6E8A-4147-A177-3AD203B41FA5}"/>
                  </a:extLst>
                </a:gridCol>
                <a:gridCol w="785818">
                  <a:extLst>
                    <a:ext uri="{9D8B030D-6E8A-4147-A177-3AD203B41FA5}"/>
                  </a:extLst>
                </a:gridCol>
                <a:gridCol w="685776">
                  <a:extLst>
                    <a:ext uri="{9D8B030D-6E8A-4147-A177-3AD203B41FA5}"/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extLst>
                  <a:ext uri="{0D108BD9-81ED-4DB2-BD59-A6C34878D82A}"/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детей-сирот и детей,   оставшихся без попечения родителей, лиц из числа детей-сирот и детей,    оставшихся без попечения  родителей, состоящих на учете на  получение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жилого помещения, включая лиц в   возрасте от 23 лет и старше,   обеспеченных    жилыми помещениями за отчетный год, в  общей численности детей-сирот и детей, оставшихся без  попечения  родителей, лиц из числа детей-сирот  и детей, оставшихся без попечения родителей, включенных  в   список детей-сирот и детей, оставшихся без попечения    родителей, лиц из их числа,  которые  подлежат   обеспечению  жилыми   помещениями, в отчетном году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детей-сирот и детей, оставшихся без попечения родителей, лиц из числа детей-сирот и детей, оставшихся без попечения 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extLst>
                  <a:ext uri="{0D108BD9-81ED-4DB2-BD59-A6C34878D82A}"/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инвалидов и ветеранов боевых действий, членов семей погибших (умерших) инвалидов и ветеранов боевых действий, получивших государственную поддержку по обеспечению жилыми      помещениями за счет средств федерального бюджета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45106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107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500062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altLang="ru-RU" sz="1600" b="1" smtClean="0"/>
              <a:t>«Развитие инженерной инфраструктуры и энергоэффективности» на 2020-2024 годы</a:t>
            </a:r>
            <a:endParaRPr lang="ru-RU" alt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358188" cy="2857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4608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357188" y="1428750"/>
          <a:ext cx="8358186" cy="4295799"/>
        </p:xfrm>
        <a:graphic>
          <a:graphicData uri="http://schemas.openxmlformats.org/drawingml/2006/table">
            <a:tbl>
              <a:tblPr/>
              <a:tblGrid>
                <a:gridCol w="406301">
                  <a:extLst>
                    <a:ext uri="{9D8B030D-6E8A-4147-A177-3AD203B41FA5}"/>
                  </a:extLst>
                </a:gridCol>
                <a:gridCol w="3337471">
                  <a:extLst>
                    <a:ext uri="{9D8B030D-6E8A-4147-A177-3AD203B41FA5}"/>
                  </a:extLst>
                </a:gridCol>
                <a:gridCol w="652983">
                  <a:extLst>
                    <a:ext uri="{9D8B030D-6E8A-4147-A177-3AD203B41FA5}"/>
                  </a:extLst>
                </a:gridCol>
                <a:gridCol w="798090">
                  <a:extLst>
                    <a:ext uri="{9D8B030D-6E8A-4147-A177-3AD203B41FA5}"/>
                  </a:extLst>
                </a:gridCol>
                <a:gridCol w="798091">
                  <a:extLst>
                    <a:ext uri="{9D8B030D-6E8A-4147-A177-3AD203B41FA5}"/>
                  </a:extLst>
                </a:gridCol>
                <a:gridCol w="798090">
                  <a:extLst>
                    <a:ext uri="{9D8B030D-6E8A-4147-A177-3AD203B41FA5}"/>
                  </a:extLst>
                </a:gridCol>
                <a:gridCol w="798091">
                  <a:extLst>
                    <a:ext uri="{9D8B030D-6E8A-4147-A177-3AD203B41FA5}"/>
                  </a:extLst>
                </a:gridCol>
                <a:gridCol w="769069">
                  <a:extLst>
                    <a:ext uri="{9D8B030D-6E8A-4147-A177-3AD203B41FA5}"/>
                  </a:extLst>
                </a:gridCol>
              </a:tblGrid>
              <a:tr h="71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extLst>
                  <a:ext uri="{0D108BD9-81ED-4DB2-BD59-A6C34878D82A}"/>
                </a:extLst>
              </a:tr>
              <a:tr h="35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созданных и восстановленных ВЗ, ВНС и станций водоподготовки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512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построенных, реконструированных, отремонтированных коллекторов (участков), канализационных насосных станций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512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созданных и восстановленных объектов коммунальной инфраструктуры (котельные, ЦТП, сети)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761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актуальных схем теплоснабжения,</a:t>
                      </a:r>
                      <a:b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водоснабжения и  водоотведения, программ комплексного развития систем коммунальной инфраструктуры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680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</a:t>
                      </a:r>
                      <a:b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(A, B, C, D)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758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16798" name="Group 62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2892105"/>
        </p:xfrm>
        <a:graphic>
          <a:graphicData uri="http://schemas.openxmlformats.org/drawingml/2006/table">
            <a:tbl>
              <a:tblPr/>
              <a:tblGrid>
                <a:gridCol w="400050"/>
                <a:gridCol w="3286125"/>
                <a:gridCol w="642938"/>
                <a:gridCol w="785812"/>
                <a:gridCol w="785813"/>
                <a:gridCol w="785812"/>
                <a:gridCol w="785813"/>
                <a:gridCol w="75723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Бережливый учет – оснащенность многоквартирных домов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общедомовыми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приборами учета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37,45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37,45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41,62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53,15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65,85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многоквартирных домов с присвоенными классами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</a:t>
                      </a:r>
                    </a:p>
                  </a:txBody>
                  <a:tcPr marL="9525" marR="9525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</a:t>
                      </a:r>
                    </a:p>
                  </a:txBody>
                  <a:tcPr marL="9525" marR="9525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41,6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45,5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49,1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разработанных проектов для газификации населенных пунктов и многоквартирных жилых домов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населенных пунктов, в которых построены газопроводы, произведен пуск газа в построенный газопровод, многоквартирные жилые дома переведены с сжиженного углеводородного газа на природный газ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47163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64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35718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altLang="ru-RU" sz="1600" b="1" smtClean="0"/>
              <a:t>«Предпринимательство» на 2020-2024 годы</a:t>
            </a:r>
            <a:endParaRPr lang="ru-RU" alt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48132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7868" name="Group 108"/>
          <p:cNvGraphicFramePr>
            <a:graphicFrameLocks noGrp="1"/>
          </p:cNvGraphicFramePr>
          <p:nvPr/>
        </p:nvGraphicFramePr>
        <p:xfrm>
          <a:off x="357188" y="1285875"/>
          <a:ext cx="8358187" cy="4985706"/>
        </p:xfrm>
        <a:graphic>
          <a:graphicData uri="http://schemas.openxmlformats.org/drawingml/2006/table">
            <a:tbl>
              <a:tblPr/>
              <a:tblGrid>
                <a:gridCol w="406400"/>
                <a:gridCol w="3336925"/>
                <a:gridCol w="654050"/>
                <a:gridCol w="796925"/>
                <a:gridCol w="798512"/>
                <a:gridCol w="798513"/>
                <a:gridCol w="798512"/>
                <a:gridCol w="76835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37,12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8,7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8,8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8,9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заполняемости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многопрофильных индустриальных парков, технологических парков, промышленных площадок индустриальных парков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многопрофильных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индустриальных парков, технологических парков, промышленных площадок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привлеченных резидентов на территории муниципальных образований Московской области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территории, на которую привлечены новые резиденты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103,5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109,8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104,6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Производительность труда в базовых не сырьевых отраслях экономики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295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3,6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капитал, за исключением инвестиций инфраструктурных монополий (федеральные проекты) и бюджетных ассигнований средств федерального бюджета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1141,54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765,33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1173,33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1205,95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1238,57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созданных рабочих мест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699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408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18890" name="Group 106"/>
          <p:cNvGraphicFramePr>
            <a:graphicFrameLocks noGrp="1"/>
          </p:cNvGraphicFramePr>
          <p:nvPr>
            <p:ph idx="1"/>
          </p:nvPr>
        </p:nvGraphicFramePr>
        <p:xfrm>
          <a:off x="457200" y="1179513"/>
          <a:ext cx="8229600" cy="5249473"/>
        </p:xfrm>
        <a:graphic>
          <a:graphicData uri="http://schemas.openxmlformats.org/drawingml/2006/table">
            <a:tbl>
              <a:tblPr/>
              <a:tblGrid>
                <a:gridCol w="400050"/>
                <a:gridCol w="3286125"/>
                <a:gridCol w="642938"/>
                <a:gridCol w="785812"/>
                <a:gridCol w="785813"/>
                <a:gridCol w="785812"/>
                <a:gridCol w="785813"/>
                <a:gridCol w="75723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512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обоснованных, частично обоснованных жалоб в Федеральную антимонопольную службу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(ФАС России) (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общего количества опубликованных торгов)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6,94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несостоявшихся торгов от общего количества объявленных торгов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9,95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281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общей экономии денежных средств от общей суммы объявленных торгов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9,45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1136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закупок среди субъектов малого и среднего предпринимательства, социально ориентированных некоммерческих организаций, осуществляемых в соответствии с Федеральным законом от 05.04.2013 № 44-ФЗ «О контрактной системе в сфере закупок товаров, работ, услуг для обеспечения государственных и муниципальных нужд»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48,1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19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количество участников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торгах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реализованных требований Стандарта развития конкуренции в муниципальном образовании Московской области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685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среднесписочной численности работников (без внешних совместителей) малых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29,62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24,04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30,4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30,7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30,7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357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МСП в расчете на 10 тыс. человек населения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327,41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355,74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392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376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5720" marR="45720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</a:p>
                  </a:txBody>
                  <a:tcPr marL="45720" marR="4572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45720" marR="4572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45720" marR="4572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45720" marR="4572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49256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57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19924" name="Group 116"/>
          <p:cNvGraphicFramePr>
            <a:graphicFrameLocks noGrp="1"/>
          </p:cNvGraphicFramePr>
          <p:nvPr>
            <p:ph idx="1"/>
          </p:nvPr>
        </p:nvGraphicFramePr>
        <p:xfrm>
          <a:off x="457200" y="1162050"/>
          <a:ext cx="8229600" cy="5244451"/>
        </p:xfrm>
        <a:graphic>
          <a:graphicData uri="http://schemas.openxmlformats.org/drawingml/2006/table">
            <a:tbl>
              <a:tblPr/>
              <a:tblGrid>
                <a:gridCol w="400050"/>
                <a:gridCol w="3357560"/>
                <a:gridCol w="714380"/>
                <a:gridCol w="785818"/>
                <a:gridCol w="785818"/>
                <a:gridCol w="714380"/>
                <a:gridCol w="714380"/>
                <a:gridCol w="757214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Малый бизнес большого региона. Прирост количества субъектов малого и среднего предпринимательства на 10 тыс. населения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46,49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Вновь созданные предприятия МСП в сфере производства или услуг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вновь созданных субъектов МСП участниками проекта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Тыс.ед.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0,016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0,11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сфере малого и среднего предпринимательства, включая индивидуальных предпринимателей" за отчетный период (прошедший год)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9483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7753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7795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7817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Обеспеченность населения площадью торговых объектов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кв.м/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1000 человек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1209,4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1171,4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1261,1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1264,0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Прирост площадей торговых объектов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кв.м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Цивилизованная торговля (Ликвидация незаконных нестационарных торговых объектов)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1200,0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1200,0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1200,0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3625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 посадочных мест на объектах общественного питания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посадочные места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 рабочих мест на объектах бытового обслуживания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рабочие места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645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самозанятых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граждан, зафиксировавших свой статус, с учетом введения налогового режима для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самозанятых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нарастающим итогом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50289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90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500062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altLang="ru-RU" sz="1600" b="1" smtClean="0"/>
              <a:t>«Управление имуществом и муниципальными финансами» на 2020-2024 годы</a:t>
            </a:r>
            <a:endParaRPr lang="ru-RU" alt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358188" cy="2857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5120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1948" name="Group 92"/>
          <p:cNvGraphicFramePr>
            <a:graphicFrameLocks noGrp="1"/>
          </p:cNvGraphicFramePr>
          <p:nvPr/>
        </p:nvGraphicFramePr>
        <p:xfrm>
          <a:off x="357188" y="1474788"/>
          <a:ext cx="8358187" cy="4769000"/>
        </p:xfrm>
        <a:graphic>
          <a:graphicData uri="http://schemas.openxmlformats.org/drawingml/2006/table">
            <a:tbl>
              <a:tblPr/>
              <a:tblGrid>
                <a:gridCol w="406400"/>
                <a:gridCol w="3336925"/>
                <a:gridCol w="654050"/>
                <a:gridCol w="796925"/>
                <a:gridCol w="798512"/>
                <a:gridCol w="798513"/>
                <a:gridCol w="798512"/>
                <a:gridCol w="76835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земельных участков многодетным семьям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использования земель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государственных и муниципальных услуг в области земельных отношений, по которым соблюдены регламентные сроки оказания услуг, к общему количеству государственных и муниципальных услуг в области земельных отношений, оказанных ОМС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8000" marR="18000" marT="17997" marB="179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168400"/>
          <a:ext cx="8229600" cy="4761566"/>
        </p:xfrm>
        <a:graphic>
          <a:graphicData uri="http://schemas.openxmlformats.org/drawingml/2006/table">
            <a:tbl>
              <a:tblPr/>
              <a:tblGrid>
                <a:gridCol w="400050">
                  <a:extLst>
                    <a:ext uri="{9D8B030D-6E8A-4147-A177-3AD203B41FA5}"/>
                  </a:extLst>
                </a:gridCol>
                <a:gridCol w="3286125">
                  <a:extLst>
                    <a:ext uri="{9D8B030D-6E8A-4147-A177-3AD203B41FA5}"/>
                  </a:extLst>
                </a:gridCol>
                <a:gridCol w="642938">
                  <a:extLst>
                    <a:ext uri="{9D8B030D-6E8A-4147-A177-3AD203B41FA5}"/>
                  </a:extLst>
                </a:gridCol>
                <a:gridCol w="785812">
                  <a:extLst>
                    <a:ext uri="{9D8B030D-6E8A-4147-A177-3AD203B41FA5}"/>
                  </a:extLst>
                </a:gridCol>
                <a:gridCol w="785813">
                  <a:extLst>
                    <a:ext uri="{9D8B030D-6E8A-4147-A177-3AD203B41FA5}"/>
                  </a:extLst>
                </a:gridCol>
                <a:gridCol w="785812">
                  <a:extLst>
                    <a:ext uri="{9D8B030D-6E8A-4147-A177-3AD203B41FA5}"/>
                  </a:extLst>
                </a:gridCol>
                <a:gridCol w="785813">
                  <a:extLst>
                    <a:ext uri="{9D8B030D-6E8A-4147-A177-3AD203B41FA5}"/>
                  </a:extLst>
                </a:gridCol>
                <a:gridCol w="757237">
                  <a:extLst>
                    <a:ext uri="{9D8B030D-6E8A-4147-A177-3AD203B41FA5}"/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extLst>
                  <a:ext uri="{0D108BD9-81ED-4DB2-BD59-A6C34878D82A}"/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Исключение незаконных решений по земле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	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extLst>
                  <a:ext uri="{0D108BD9-81ED-4DB2-BD59-A6C34878D82A}"/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 земельного налога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объектов недвижимости у которых адреса приведены структуре федеральной информационной адресной системе, внесены в федеральную информационную адресную систему и имеют географические координаты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extLst>
                  <a:ext uri="{0D108BD9-81ED-4DB2-BD59-A6C34878D82A}"/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муниципальных служащих, прошедших обучение по программам профессиональной переподготовки, повышения квалификации, краткосрочных семинаров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extLst>
                  <a:ext uri="{0D108BD9-81ED-4DB2-BD59-A6C34878D82A}"/>
                </a:extLst>
              </a:tr>
              <a:tr h="548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Привлечение новых налоговых резидентов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76,04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4381,44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4452,10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4522,77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52310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311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3000380"/>
        </p:xfrm>
        <a:graphic>
          <a:graphicData uri="http://schemas.openxmlformats.org/drawingml/2006/table">
            <a:tbl>
              <a:tblPr/>
              <a:tblGrid>
                <a:gridCol w="400050">
                  <a:extLst>
                    <a:ext uri="{9D8B030D-6E8A-4147-A177-3AD203B41FA5}"/>
                  </a:extLst>
                </a:gridCol>
                <a:gridCol w="3286125">
                  <a:extLst>
                    <a:ext uri="{9D8B030D-6E8A-4147-A177-3AD203B41FA5}"/>
                  </a:extLst>
                </a:gridCol>
                <a:gridCol w="642938">
                  <a:extLst>
                    <a:ext uri="{9D8B030D-6E8A-4147-A177-3AD203B41FA5}"/>
                  </a:extLst>
                </a:gridCol>
                <a:gridCol w="785812">
                  <a:extLst>
                    <a:ext uri="{9D8B030D-6E8A-4147-A177-3AD203B41FA5}"/>
                  </a:extLst>
                </a:gridCol>
                <a:gridCol w="785813">
                  <a:extLst>
                    <a:ext uri="{9D8B030D-6E8A-4147-A177-3AD203B41FA5}"/>
                  </a:extLst>
                </a:gridCol>
                <a:gridCol w="785812">
                  <a:extLst>
                    <a:ext uri="{9D8B030D-6E8A-4147-A177-3AD203B41FA5}"/>
                  </a:extLst>
                </a:gridCol>
                <a:gridCol w="785813">
                  <a:extLst>
                    <a:ext uri="{9D8B030D-6E8A-4147-A177-3AD203B41FA5}"/>
                  </a:extLst>
                </a:gridCol>
                <a:gridCol w="757237">
                  <a:extLst>
                    <a:ext uri="{9D8B030D-6E8A-4147-A177-3AD203B41FA5}"/>
                  </a:extLst>
                </a:gridCol>
              </a:tblGrid>
              <a:tr h="503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extLst>
                  <a:ext uri="{0D108BD9-81ED-4DB2-BD59-A6C34878D82A}"/>
                </a:extLst>
              </a:tr>
              <a:tr h="929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5720" marR="45720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объема муниципального долга к годовому объему доходов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</a:p>
                  </a:txBody>
                  <a:tcPr marL="45720" marR="45720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5720" marR="45720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≤50</a:t>
                      </a:r>
                    </a:p>
                  </a:txBody>
                  <a:tcPr marL="45720" marR="45720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</a:p>
                  </a:txBody>
                  <a:tcPr marL="45720" marR="45720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≤50</a:t>
                      </a:r>
                    </a:p>
                  </a:txBody>
                  <a:tcPr marL="45720" marR="45720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≤50</a:t>
                      </a:r>
                    </a:p>
                  </a:txBody>
                  <a:tcPr marL="45720" marR="45720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≤50</a:t>
                      </a:r>
                    </a:p>
                  </a:txBody>
                  <a:tcPr marL="45720" marR="45720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1097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5720" marR="45720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просроченной кредиторской задолженности по оплате труда (включая начисления на оплату труда) муниципальных учреждений в общем объеме расходов муниципального образования на оплату труда (включая начисления на оплату труда)</a:t>
                      </a:r>
                    </a:p>
                  </a:txBody>
                  <a:tcPr marL="45720" marR="45720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</a:p>
                  </a:txBody>
                  <a:tcPr marL="45720" marR="45720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5720" marR="45720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5720" marR="45720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5720" marR="45720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5720" marR="45720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45720" marR="45720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extLst>
                  <a:ext uri="{0D108BD9-81ED-4DB2-BD59-A6C34878D82A}"/>
                </a:extLst>
              </a:tr>
              <a:tr h="469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5720" marR="45720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Прирост налоговых доходов бюджета муниципального образования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</a:p>
                  </a:txBody>
                  <a:tcPr marL="45720" marR="45720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46,60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43,60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40,60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53298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99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IMG-20200417-WA0012"/>
          <p:cNvPicPr>
            <a:picLocks noChangeAspect="1" noChangeArrowheads="1"/>
          </p:cNvPicPr>
          <p:nvPr/>
        </p:nvPicPr>
        <p:blipFill>
          <a:blip r:embed="rId2"/>
          <a:srcRect l="7440" t="19968" b="39449"/>
          <a:stretch>
            <a:fillRect/>
          </a:stretch>
        </p:blipFill>
        <p:spPr bwMode="auto">
          <a:xfrm>
            <a:off x="3857625" y="2786063"/>
            <a:ext cx="5087938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6" descr="Бюджет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42875"/>
            <a:ext cx="23177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Герб Мож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57750" y="6429375"/>
            <a:ext cx="40513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/>
            <a:r>
              <a:rPr lang="ru-RU" sz="13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357158" y="642919"/>
            <a:ext cx="8643998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/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и в прошлые годы,  бюджет городского округа в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 имел </a:t>
            </a:r>
          </a:p>
          <a:p>
            <a:pPr indent="449263"/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социальную направленность.                                                       </a:t>
            </a:r>
          </a:p>
          <a:p>
            <a:pPr indent="449263"/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На социально-культурную сферу было направлено 2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577 770,7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рублей </a:t>
            </a:r>
          </a:p>
          <a:p>
            <a:pPr indent="449263"/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61,1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 от общей суммы расходов. Так, на долю образования приходится                                                           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47,5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 всех расходов бюджета, культуру, кинематографию –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4,9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%,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социальную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политику –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2,0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%, физическую культуру и спорт –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6,6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%.</a:t>
            </a:r>
          </a:p>
          <a:p>
            <a:pPr indent="449263"/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сравнению с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годом социально значимые расходы увеличились на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555 097,7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рублей или на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27,4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%. </a:t>
            </a:r>
          </a:p>
          <a:p>
            <a:pPr indent="449263" algn="just"/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реализацию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муниципальных программ Можайского городского округа в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 было направлено           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4 173 406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рублей или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98,9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 от всех расходов бюджета.</a:t>
            </a:r>
          </a:p>
          <a:p>
            <a:pPr indent="449263" algn="just"/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 января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года бюджет Можайского городского округа исполнен с дефицитом в сумме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60 768,1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рублей.</a:t>
            </a:r>
          </a:p>
          <a:p>
            <a:pPr indent="449263"/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Большое внимание в округе уделяется                                                                                                                            вопросам доступности получения населением и                                                                                                                          бизнесом  государственных и муниципальных                                                                                                                                           услуг. </a:t>
            </a:r>
          </a:p>
          <a:p>
            <a:pPr indent="449263"/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округе действует МФЦ, основной офис                                                                                                                                которого расположен по адресу г. Можайск,                                                                                                                                        ул. 20 января, д.6. </a:t>
            </a:r>
          </a:p>
          <a:p>
            <a:pPr indent="449263"/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офисе 15 окон приема заявителей и 2                                                                                                                                          окна с доступом к региональному порталу                                                                                                              государственных услуг для обеспечения возможности подачи заявлений на получение услуг в электронном виде.                                    Приём заявителей в основном офисе МФЦ осуществляется с 8-00 до 20-00 ежедневно (кроме воскресенья). </a:t>
            </a:r>
          </a:p>
          <a:p>
            <a:pPr indent="449263"/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Кроме того, открыты 2 дополнительных офиса:</a:t>
            </a:r>
          </a:p>
          <a:p>
            <a:pPr indent="449263"/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Можайск, ул. Красных Партизан, д.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–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окна для приема заявителей (в том числе одно окно для бизнеса). Режим работы: понедельник - пятница, с 9.00 по 18.00 ч.</a:t>
            </a:r>
          </a:p>
          <a:p>
            <a:pPr indent="449263"/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Уваровка, ул. Торговая, д. 9 - 2 окна для приема заявителей. Режим работы: понедельник - пятница, с 8.30 по 17.30 ч. </a:t>
            </a:r>
          </a:p>
          <a:p>
            <a:pPr indent="449263"/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текущий момент в перечень предоставляемых МФЦ услуг входят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347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федеральных, региональных и муниципальных услуг.</a:t>
            </a:r>
          </a:p>
          <a:p>
            <a:pPr indent="449263"/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за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в МФЦ Можайского городского округа оказано более </a:t>
            </a:r>
            <a:r>
              <a:rPr lang="ru-RU" altLang="ru-RU" sz="1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162 </a:t>
            </a:r>
            <a:r>
              <a:rPr lang="ru-RU" alt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тыс.услуг.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785812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altLang="ru-RU" sz="1600" b="1" smtClean="0"/>
              <a:t>«Развитие институтов гражданского общества, повышение эффективности местного самоуправления и реализации молодежной политики» на 2020-2024 годы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54276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/>
        </p:nvGraphicFramePr>
        <p:xfrm>
          <a:off x="428625" y="1714500"/>
          <a:ext cx="8358188" cy="4452668"/>
        </p:xfrm>
        <a:graphic>
          <a:graphicData uri="http://schemas.openxmlformats.org/drawingml/2006/table">
            <a:tbl>
              <a:tblPr/>
              <a:tblGrid>
                <a:gridCol w="406400">
                  <a:extLst>
                    <a:ext uri="{9D8B030D-6E8A-4147-A177-3AD203B41FA5}"/>
                  </a:extLst>
                </a:gridCol>
                <a:gridCol w="3336925">
                  <a:extLst>
                    <a:ext uri="{9D8B030D-6E8A-4147-A177-3AD203B41FA5}"/>
                  </a:extLst>
                </a:gridCol>
                <a:gridCol w="654050">
                  <a:extLst>
                    <a:ext uri="{9D8B030D-6E8A-4147-A177-3AD203B41FA5}"/>
                  </a:extLst>
                </a:gridCol>
                <a:gridCol w="746132">
                  <a:extLst>
                    <a:ext uri="{9D8B030D-6E8A-4147-A177-3AD203B41FA5}"/>
                  </a:extLst>
                </a:gridCol>
                <a:gridCol w="849306">
                  <a:extLst>
                    <a:ext uri="{9D8B030D-6E8A-4147-A177-3AD203B41FA5}"/>
                  </a:extLst>
                </a:gridCol>
                <a:gridCol w="798512">
                  <a:extLst>
                    <a:ext uri="{9D8B030D-6E8A-4147-A177-3AD203B41FA5}"/>
                  </a:extLst>
                </a:gridCol>
                <a:gridCol w="798513">
                  <a:extLst>
                    <a:ext uri="{9D8B030D-6E8A-4147-A177-3AD203B41FA5}"/>
                  </a:extLst>
                </a:gridCol>
                <a:gridCol w="768350">
                  <a:extLst>
                    <a:ext uri="{9D8B030D-6E8A-4147-A177-3AD203B41FA5}"/>
                  </a:extLst>
                </a:gridCol>
              </a:tblGrid>
              <a:tr h="502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extLst>
                  <a:ext uri="{0D108BD9-81ED-4DB2-BD59-A6C34878D82A}"/>
                </a:extLst>
              </a:tr>
              <a:tr h="354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Информирование населения через СМИ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179,61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361,87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110,0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183,43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185,34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56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информированности населения в социальных сетях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extLst>
                  <a:ext uri="{0D108BD9-81ED-4DB2-BD59-A6C34878D82A}"/>
                </a:extLst>
              </a:tr>
              <a:tr h="666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666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задолженности в муниципальный бюджет по платежам за установку и эксплуатацию рекламных конструкций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6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проектов, реализованных на основании заявок жителей Московской области в рамках применения практик инициативного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бюджетирования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666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2" marB="177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3403156"/>
        </p:xfrm>
        <a:graphic>
          <a:graphicData uri="http://schemas.openxmlformats.org/drawingml/2006/table">
            <a:tbl>
              <a:tblPr/>
              <a:tblGrid>
                <a:gridCol w="400050"/>
                <a:gridCol w="3286125"/>
                <a:gridCol w="642938"/>
                <a:gridCol w="785812"/>
                <a:gridCol w="785813"/>
                <a:gridCol w="785812"/>
                <a:gridCol w="785813"/>
                <a:gridCol w="75723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вовлеченных в добровольческую деятельность</a:t>
                      </a:r>
                    </a:p>
                  </a:txBody>
                  <a:tcPr marL="68580" marR="685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молодежи, задействованной в мероприятиях по вовлечению в творческую деятельность, от общего числа молодежи в Московской области</a:t>
                      </a:r>
                    </a:p>
                  </a:txBody>
                  <a:tcPr marL="68580" marR="685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68580" marR="685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Туристский поток в Московскую область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человек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лиц, размещенных в коллективных средствах размещения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Объём платных туристских услуг, оказанных населению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Экскурсионный поток в Московскую область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человек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55373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74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64293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altLang="ru-RU" sz="1600" b="1" smtClean="0"/>
              <a:t>«Развитие и функционирование дорожно-транспортного комплекса» на 2020-2024 годы</a:t>
            </a:r>
            <a:endParaRPr lang="ru-RU" alt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358188" cy="3571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56324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7046" name="Group 70"/>
          <p:cNvGraphicFramePr>
            <a:graphicFrameLocks noGrp="1"/>
          </p:cNvGraphicFramePr>
          <p:nvPr/>
        </p:nvGraphicFramePr>
        <p:xfrm>
          <a:off x="214313" y="1643063"/>
          <a:ext cx="8358187" cy="4697415"/>
        </p:xfrm>
        <a:graphic>
          <a:graphicData uri="http://schemas.openxmlformats.org/drawingml/2006/table">
            <a:tbl>
              <a:tblPr/>
              <a:tblGrid>
                <a:gridCol w="406400"/>
                <a:gridCol w="3165469"/>
                <a:gridCol w="928693"/>
                <a:gridCol w="693738"/>
                <a:gridCol w="798512"/>
                <a:gridCol w="798513"/>
                <a:gridCol w="798512"/>
                <a:gridCol w="768350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поездок, оплаченных посредством  безналичных расчетов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общем количестве оплаченных пассажирами поездок на конец года</a:t>
                      </a:r>
                    </a:p>
                  </a:txBody>
                  <a:tcPr marL="17780" marR="17780" marT="17783" marB="177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3" marB="177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3" marB="177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3" marB="177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Соблюдение расписания на автобусных маршрутах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17783" marB="177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98,61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3" marB="177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3" marB="177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3" marB="177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 работы перевозчиков на муниципальных и межмуниципальных маршрутах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17783" marB="177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7780" marR="17780" marT="17783" marB="177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7780" marR="17780" marT="17783" marB="177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7780" marR="17780" marT="17783" marB="177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дорогах, количество погибших на 100 тыс. населения</a:t>
                      </a:r>
                    </a:p>
                  </a:txBody>
                  <a:tcPr marL="17780" marR="17780" marT="17783" marB="177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чел./100 тыс. населения</a:t>
                      </a:r>
                    </a:p>
                  </a:txBody>
                  <a:tcPr marL="17780" marR="17780" marT="17783" marB="177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17,95</a:t>
                      </a:r>
                    </a:p>
                  </a:txBody>
                  <a:tcPr marL="9525" marR="9525" marT="952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10,53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10,53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10,53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(капитальный ремонт) сети автомобильных дорог общего пользования местного значения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оценивается на конец года), км/тыс.кв.м</a:t>
                      </a:r>
                    </a:p>
                  </a:txBody>
                  <a:tcPr marL="17780" marR="17780" marT="17783" marB="177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км/тыс.кв.м</a:t>
                      </a:r>
                    </a:p>
                  </a:txBody>
                  <a:tcPr marL="17780" marR="17780" marT="17783" marB="177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3,728 / 18,5945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13,592 / 83,7165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4,069 /28,482</a:t>
                      </a:r>
                      <a:endParaRPr lang="ru-RU" sz="110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3,728 / 18,5945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3,728 / 18,5945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парковочного пространства на улично-дорожной сети,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машиноместа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17783" marB="177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машиномест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17783" marB="177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35718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altLang="ru-RU" sz="1600" b="1" smtClean="0"/>
              <a:t>«Цифровое муниципальное образование» на 2020-2024 годы</a:t>
            </a:r>
            <a:endParaRPr lang="ru-RU" alt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57348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8099" name="Group 99"/>
          <p:cNvGraphicFramePr>
            <a:graphicFrameLocks noGrp="1"/>
          </p:cNvGraphicFramePr>
          <p:nvPr/>
        </p:nvGraphicFramePr>
        <p:xfrm>
          <a:off x="357188" y="1285875"/>
          <a:ext cx="8358187" cy="4809495"/>
        </p:xfrm>
        <a:graphic>
          <a:graphicData uri="http://schemas.openxmlformats.org/drawingml/2006/table">
            <a:tbl>
              <a:tblPr/>
              <a:tblGrid>
                <a:gridCol w="406400"/>
                <a:gridCol w="3336925"/>
                <a:gridCol w="654050"/>
                <a:gridCol w="796925"/>
                <a:gridCol w="798512"/>
                <a:gridCol w="798513"/>
                <a:gridCol w="798512"/>
                <a:gridCol w="76835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97,8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97,9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98,0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время ожидания в очереди для получения государственных (муниципальных) услуг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минут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заявителей, ожидающих в очереди более 11,5 минут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требований комфортности и доступности МФЦ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17781" marB="177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Стоимостная доля закупаемого и арендуемого ОМСУ муниципального образования Московской области иностранного ПО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17781" marB="177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17781" marB="177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1" marB="177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1" marB="177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Стоимостная доля закупаемого и (или)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арендуемого ОМСУ муниципального образования Московской области отечественного программного обеспечения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17781" marB="177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17780" marR="17780" marT="17781" marB="177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1" marB="177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1" marB="177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29128" name="Group 104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229600" cy="5190376"/>
        </p:xfrm>
        <a:graphic>
          <a:graphicData uri="http://schemas.openxmlformats.org/drawingml/2006/table">
            <a:tbl>
              <a:tblPr/>
              <a:tblGrid>
                <a:gridCol w="400050"/>
                <a:gridCol w="3286125"/>
                <a:gridCol w="642938"/>
                <a:gridCol w="785812"/>
                <a:gridCol w="785813"/>
                <a:gridCol w="785812"/>
                <a:gridCol w="785813"/>
                <a:gridCol w="757237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164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 направляемых исключительно в электронном виде с использованием МСЭД и средств электронной подписи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доли граждан, использующих механизм получения государственных и муниципальных услуг в электронной форме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58427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28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31143" name="Group 71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4827589"/>
        </p:xfrm>
        <a:graphic>
          <a:graphicData uri="http://schemas.openxmlformats.org/drawingml/2006/table">
            <a:tbl>
              <a:tblPr/>
              <a:tblGrid>
                <a:gridCol w="471488"/>
                <a:gridCol w="3214687"/>
                <a:gridCol w="642938"/>
                <a:gridCol w="785812"/>
                <a:gridCol w="785813"/>
                <a:gridCol w="785812"/>
                <a:gridCol w="785813"/>
                <a:gridCol w="75723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2519Показатели, характеризующие достижение цели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Увеличение доли граждан, зарегистрированных в ЕСИА</a:t>
                      </a:r>
                    </a:p>
                  </a:txBody>
                  <a:tcPr marL="68580" marR="685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54,61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Качественные услуги – Доля муниципальных (государственных) услуг, по которым нарушены регламентные сроки</a:t>
                      </a:r>
                    </a:p>
                  </a:txBody>
                  <a:tcPr marL="68580" marR="685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</a:p>
                  </a:txBody>
                  <a:tcPr marL="68580" marR="685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Повторные обращения – Доля обращений, поступивших на портал «Добродел», по которым поступили повторные обращения</a:t>
                      </a:r>
                    </a:p>
                  </a:txBody>
                  <a:tcPr marL="68580" marR="685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15,84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Отложенные решения – Доля отложенных решений от числа ответов, предоставленных на портале «Добродел» (два и более раз)</a:t>
                      </a:r>
                    </a:p>
                  </a:txBody>
                  <a:tcPr marL="68580" marR="685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Ответь вовремя – Доля жалоб, поступивших на портал «Добродел», по которым нарушен срок подготовки ответа</a:t>
                      </a:r>
                    </a:p>
                  </a:txBody>
                  <a:tcPr marL="68580" marR="685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ОМСУ муниципального образования Московской области и их подведомственных учреждений, использующих региональные межведомственные информационные системы поддержки обеспечивающих функций и контроля результативности деятельности</a:t>
                      </a:r>
                    </a:p>
                  </a:txBody>
                  <a:tcPr marL="68580" marR="685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59478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79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30119" name="Group 71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4455160"/>
        </p:xfrm>
        <a:graphic>
          <a:graphicData uri="http://schemas.openxmlformats.org/drawingml/2006/table">
            <a:tbl>
              <a:tblPr/>
              <a:tblGrid>
                <a:gridCol w="400050"/>
                <a:gridCol w="3286125"/>
                <a:gridCol w="642938"/>
                <a:gridCol w="785812"/>
                <a:gridCol w="785813"/>
                <a:gridCol w="785812"/>
                <a:gridCol w="785813"/>
                <a:gridCol w="757237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используемых в деятельности ОМСУ муниципального образования Московской области информационно-аналитических сервисов ЕИАС ЖКХ МО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дошкольных образовательных организаций и муниципальных общеобразовательных организаций в муниципальном образовании Московской области, подключенных к сети Интернет на скорости: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дошкольных образовательных организаций – не менее 2 Мбит/с; для общеобразовательных организаций, расположенных в городских поселениях и городских округах, – не менее 100 Мбит/с; для общеобразовательных организаций, расположенных в сельских населенных пунктах, – не менее 50 Мбит/с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образовательных организаций, у которых есть широкополосный доступ к сети Интернет (не менее 100 Мбит/с для образовательных организаций, расположенных в городах, и не менее 50 Мбит/с для образовательных организаций, расположенных в сельских населенных пунктах и поселках городского типа), за исключением дошкольных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современных компьютеров (со сроком эксплуатации не более семи лет) на100обучающихся в общеобразовательных организациях муниципального образования Московской области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17780" marB="17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</a:tbl>
          </a:graphicData>
        </a:graphic>
      </p:graphicFrame>
      <p:pic>
        <p:nvPicPr>
          <p:cNvPr id="60475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76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1143000" y="500063"/>
            <a:ext cx="7543800" cy="571500"/>
          </a:xfrm>
        </p:spPr>
        <p:txBody>
          <a:bodyPr/>
          <a:lstStyle/>
          <a:p>
            <a:pPr algn="ctr"/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graphicFrame>
        <p:nvGraphicFramePr>
          <p:cNvPr id="132131" name="Group 35"/>
          <p:cNvGraphicFramePr>
            <a:graphicFrameLocks noGrp="1"/>
          </p:cNvGraphicFramePr>
          <p:nvPr>
            <p:ph idx="1"/>
          </p:nvPr>
        </p:nvGraphicFramePr>
        <p:xfrm>
          <a:off x="428596" y="1285859"/>
          <a:ext cx="8229600" cy="4815860"/>
        </p:xfrm>
        <a:graphic>
          <a:graphicData uri="http://schemas.openxmlformats.org/drawingml/2006/table">
            <a:tbl>
              <a:tblPr/>
              <a:tblGrid>
                <a:gridCol w="400050"/>
                <a:gridCol w="3957637"/>
                <a:gridCol w="857250"/>
                <a:gridCol w="642938"/>
                <a:gridCol w="642937"/>
                <a:gridCol w="571500"/>
                <a:gridCol w="571500"/>
                <a:gridCol w="585788"/>
              </a:tblGrid>
              <a:tr h="629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600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организаций в муниципальном образовании Московской области обеспеченных современными аппаратно-программными комплексами со средствами криптографической защиты информации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600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Внедрена целевая модель цифровой образовательной среды в общеобразовательных организациях и профессиональных образовательных организациях во всех субъектах Российской Федерации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600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750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учреждений культуры, обеспеченных доступом в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информационно-телекоммуникационную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сеть Интернет на скорости: для учреждений культуры, расположенных в городских населенных пунктах, – не менее 50 Мбит/с; для учреждений культуры, расположенных в сельских населенных пунктах, – не менее 10 Мбит/с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600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организации оснащены (обновили) компьютерным, мультимедийным, презентационным оборудованием и программным обеспечением в рамках эксперимента по модернизации начального общего, основного общего и среднего общего образования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900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государственных и муниципальных образовательных организаций, реализующих программы начального общего, основного общего, среднего общего образования, в учебных классах которых обеспечена возможность беспроводного широкополосного доступа к информационно-телекоммуникационной сети "Интернет" по технологии WiFi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  <p:pic>
        <p:nvPicPr>
          <p:cNvPr id="61517" name="Picture 3" descr="Герб Мож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8" name="Прямоугольник 4"/>
          <p:cNvSpPr>
            <a:spLocks noChangeArrowheads="1"/>
          </p:cNvSpPr>
          <p:nvPr/>
        </p:nvSpPr>
        <p:spPr bwMode="auto">
          <a:xfrm>
            <a:off x="2000250" y="6429375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357187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altLang="ru-RU" sz="1600" b="1" smtClean="0"/>
              <a:t>«Архитектура и градостроительство» на 2020-2024 годы</a:t>
            </a:r>
            <a:endParaRPr lang="ru-RU" alt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358188" cy="3571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62468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/>
        </p:nvGraphicFramePr>
        <p:xfrm>
          <a:off x="357188" y="1285875"/>
          <a:ext cx="8358187" cy="4733927"/>
        </p:xfrm>
        <a:graphic>
          <a:graphicData uri="http://schemas.openxmlformats.org/drawingml/2006/table">
            <a:tbl>
              <a:tblPr/>
              <a:tblGrid>
                <a:gridCol w="406400"/>
                <a:gridCol w="3336925"/>
                <a:gridCol w="654050"/>
                <a:gridCol w="796925"/>
                <a:gridCol w="798512"/>
                <a:gridCol w="798513"/>
                <a:gridCol w="798512"/>
                <a:gridCol w="76835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Наличие утвержденного в актуальной версии генерального плана городского округа (внесение изменений в генеральный план городского округа)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Да/нет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Да/нет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Да/нет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Наличие проекта планировки, проекта межевания территорий ИЖС для многодетных семей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Да/нет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ликвидированных самовольных, недостроенных и аварийных объектов на территории муниципального образования Московской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присвоенных/аннулированных адресов объектам адресации, наименований элементам улично-дорожной сети (за исключением автомобильных дорог федерального значения, автомобильных дорог регионального или межмуниципального значения, местного значения), наименований элементам планировочной структуры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4559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согласованных/несогласованных обращений о  переустройстве и перепланировке помещений в многоквартирном доме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615237" cy="500062"/>
          </a:xfrm>
          <a:solidFill>
            <a:srgbClr val="00CC0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altLang="ru-RU" sz="1600" b="1" smtClean="0"/>
              <a:t>«Формирование современной комфортной городской среды» на 2020-2024 годы</a:t>
            </a:r>
            <a:endParaRPr lang="ru-RU" altLang="ru-RU" sz="1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358188" cy="2857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Информация о плановых целевых показателях муниципальных программ</a:t>
            </a:r>
          </a:p>
        </p:txBody>
      </p:sp>
      <p:pic>
        <p:nvPicPr>
          <p:cNvPr id="63492" name="Picture 3" descr="Герб Мож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5" y="445426"/>
            <a:ext cx="588963" cy="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Прямоугольник 4"/>
          <p:cNvSpPr>
            <a:spLocks noChangeArrowheads="1"/>
          </p:cNvSpPr>
          <p:nvPr/>
        </p:nvSpPr>
        <p:spPr bwMode="auto">
          <a:xfrm>
            <a:off x="2286000" y="6500813"/>
            <a:ext cx="642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400" i="1">
                <a:solidFill>
                  <a:srgbClr val="000072"/>
                </a:solidFill>
                <a:latin typeface="Times New Roman" pitchFamily="18" charset="0"/>
                <a:cs typeface="Times New Roman" pitchFamily="18" charset="0"/>
              </a:rPr>
              <a:t>Можайский городской округ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357188" y="1420813"/>
          <a:ext cx="8358186" cy="4817260"/>
        </p:xfrm>
        <a:graphic>
          <a:graphicData uri="http://schemas.openxmlformats.org/drawingml/2006/table">
            <a:tbl>
              <a:tblPr/>
              <a:tblGrid>
                <a:gridCol w="406301">
                  <a:extLst>
                    <a:ext uri="{9D8B030D-6E8A-4147-A177-3AD203B41FA5}"/>
                  </a:extLst>
                </a:gridCol>
                <a:gridCol w="3337471">
                  <a:extLst>
                    <a:ext uri="{9D8B030D-6E8A-4147-A177-3AD203B41FA5}"/>
                  </a:extLst>
                </a:gridCol>
                <a:gridCol w="652983">
                  <a:extLst>
                    <a:ext uri="{9D8B030D-6E8A-4147-A177-3AD203B41FA5}"/>
                  </a:extLst>
                </a:gridCol>
                <a:gridCol w="798090">
                  <a:extLst>
                    <a:ext uri="{9D8B030D-6E8A-4147-A177-3AD203B41FA5}"/>
                  </a:extLst>
                </a:gridCol>
                <a:gridCol w="798091">
                  <a:extLst>
                    <a:ext uri="{9D8B030D-6E8A-4147-A177-3AD203B41FA5}"/>
                  </a:extLst>
                </a:gridCol>
                <a:gridCol w="798090">
                  <a:extLst>
                    <a:ext uri="{9D8B030D-6E8A-4147-A177-3AD203B41FA5}"/>
                  </a:extLst>
                </a:gridCol>
                <a:gridCol w="798091">
                  <a:extLst>
                    <a:ext uri="{9D8B030D-6E8A-4147-A177-3AD203B41FA5}"/>
                  </a:extLst>
                </a:gridCol>
                <a:gridCol w="769069">
                  <a:extLst>
                    <a:ext uri="{9D8B030D-6E8A-4147-A177-3AD203B41FA5}"/>
                  </a:extLst>
                </a:gridCol>
              </a:tblGrid>
              <a:tr h="502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Показатели, характеризующие достижение цели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2023 год</a:t>
                      </a:r>
                    </a:p>
                  </a:txBody>
                  <a:tcPr marL="91439" marR="91439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1DC"/>
                    </a:solidFill>
                  </a:tcPr>
                </a:tc>
                <a:extLst>
                  <a:ext uri="{0D108BD9-81ED-4DB2-BD59-A6C34878D82A}"/>
                </a:extLst>
              </a:tr>
              <a:tr h="762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благоустроенных общественных территорий (пространств) (в разрезе видов территорий), в том числе: - зоны отдыха; пешеходные зоны; набережные; - скверы; - площади; -парки</a:t>
                      </a: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26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5720" marR="4572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разработанных концепций благоустройства общественных территорий</a:t>
                      </a: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6"/>
                    </a:solidFill>
                  </a:tcPr>
                </a:tc>
                <a:extLst>
                  <a:ext uri="{0D108BD9-81ED-4DB2-BD59-A6C34878D82A}"/>
                </a:extLst>
              </a:tr>
              <a:tr h="426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720" marR="4572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разработанных проектов благоустройства общественных территорий</a:t>
                      </a: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26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5720" marR="4572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установленных детских игровых площадок</a:t>
                      </a: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458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720" marR="4572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Обеспеченность обустроенными дворовыми территориями</a:t>
                      </a: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" pitchFamily="34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45720" marR="4572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762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720" marR="4572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 метры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pitchFamily="34" charset="0"/>
                        <a:cs typeface="Times New Roman" pitchFamily="18" charset="0"/>
                      </a:endParaRPr>
                    </a:p>
                  </a:txBody>
                  <a:tcPr marL="45720" marR="4572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4141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3772,6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4141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4141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4141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  <a:tr h="742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5720" marR="4572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marT="45723" marB="4572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05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0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E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8323</TotalTime>
  <Words>17524</Words>
  <Application>Microsoft Office PowerPoint</Application>
  <PresentationFormat>Экран (4:3)</PresentationFormat>
  <Paragraphs>4608</Paragraphs>
  <Slides>111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111</vt:i4>
      </vt:variant>
    </vt:vector>
  </HeadingPairs>
  <TitlesOfParts>
    <vt:vector size="112" baseType="lpstr">
      <vt:lpstr>Поток</vt:lpstr>
      <vt:lpstr>Бюджет для граждан</vt:lpstr>
      <vt:lpstr>Содержание</vt:lpstr>
      <vt:lpstr>Слайд 3</vt:lpstr>
      <vt:lpstr>Слайд 4</vt:lpstr>
      <vt:lpstr>  Основные понятия, используемые в бюджетном процессе  </vt:lpstr>
      <vt:lpstr>  Основные понятия, используемые в бюджетном процессе  </vt:lpstr>
      <vt:lpstr> </vt:lpstr>
      <vt:lpstr>Достигнутые результаты бюджетной политики в 2020 году</vt:lpstr>
      <vt:lpstr>Слайд 9</vt:lpstr>
      <vt:lpstr>Прогноз социально-экономического развития Можайского городского округа на 2021 – 2023 годы</vt:lpstr>
      <vt:lpstr>Прогноз социально-экономического развития Можайского городского округа на 2021 – 2023 годы</vt:lpstr>
      <vt:lpstr>Прогноз социально-экономического развития Можайского городского округа на 2021 – 2023 годы</vt:lpstr>
      <vt:lpstr>Прогноз социально-экономического развития Можайского городского округа на 2021 – 2023 годы</vt:lpstr>
      <vt:lpstr>Прогноз социально-экономического развития Можайского городского округа на 2021 – 2023 годы</vt:lpstr>
      <vt:lpstr>Прогноз социально-экономического развития Можайского городского округа на 2021 – 2023 годы</vt:lpstr>
      <vt:lpstr>Основные параметры исполнения бюджета Можайского городского округа в 2020 году</vt:lpstr>
      <vt:lpstr>Динамика и структура основных параметров исполнения бюджета Можайского городского округа</vt:lpstr>
      <vt:lpstr>Основные параметры исполнения бюджета Можайского городского округа</vt:lpstr>
      <vt:lpstr>Основные характеристики бюджета Можайского городского округа</vt:lpstr>
      <vt:lpstr>Слайд 20</vt:lpstr>
      <vt:lpstr>Слайд 21</vt:lpstr>
      <vt:lpstr>Слайд 22</vt:lpstr>
      <vt:lpstr>Динамика и структура налоговых и неналоговых доходов бюджета Можайского городского округа </vt:lpstr>
      <vt:lpstr>Динамика и структура налоговых и неналоговых доходов бюджета Можайского городского округа</vt:lpstr>
      <vt:lpstr>Динамика и структура безвозмездных поступлений в бюджет Можайского городского округа</vt:lpstr>
      <vt:lpstr>Слайд 26</vt:lpstr>
      <vt:lpstr> </vt:lpstr>
      <vt:lpstr>Слайд 28</vt:lpstr>
      <vt:lpstr>Динамика и структура расходов бюджета Можайского городского округа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Целевые значения показателей, содержащихся в Указах Президента Российской Федерации от 07.05.2012 №№ 596-601, от 01.06.2012 № 761</vt:lpstr>
      <vt:lpstr>Целевые значения показателей, содержащихся в Указах Президента Российской Федерации от 07.05.2012 №№ 596-601, от 01.06.2012 № 761</vt:lpstr>
      <vt:lpstr>Целевые значения показателей, содержащихся в Указах Президента Российской Федерации от 07.05.2012 №№ 596-601, от 01.06.2012 № 761</vt:lpstr>
      <vt:lpstr>Целевые значения показателей, содержащихся в Указах Президента Российской Федерации от 07.05.2012 №№ 596-601, от 01.06.2012 № 761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Информация об общественно значимых проектах, реализуемых на территории Можайского городского округа</vt:lpstr>
      <vt:lpstr>Информация об общественно значимых проектах, реализуемых на территории Можайского городского округа</vt:lpstr>
      <vt:lpstr>Информация об общественно значимых проектах, реализуемых на территории Можайского городского округа</vt:lpstr>
      <vt:lpstr>Информация об общественно значимых проектах, реализуемых на территории Можайского городского округа</vt:lpstr>
      <vt:lpstr>Информация об общественно значимых проектах, реализуемых на территории Можайского городского округа</vt:lpstr>
      <vt:lpstr>Информация об общественно значимых проектах, реализуемых на территории Можайского городского округа</vt:lpstr>
      <vt:lpstr>Информация об общественно значимых проектах, реализуемых на территории Можайского городского округа</vt:lpstr>
      <vt:lpstr>Меры социальной поддержки за счет средств бюджета целевым группам потребителей в Можайском городском округе</vt:lpstr>
      <vt:lpstr>Меры социальной поддержки за счет средств бюджета целевым группам потребителей в Можайском городском округе</vt:lpstr>
      <vt:lpstr>Меры социальной поддержки за счет средств бюджета целевым группам потребителей в Можайском городском округе</vt:lpstr>
      <vt:lpstr>Меры социальной поддержки за счет средств бюджета целевым группам потребителей в Можайском городском округе</vt:lpstr>
      <vt:lpstr>Меры социальной поддержки за счет средств бюджета целевым группам потребителей в Можайском городском округе</vt:lpstr>
      <vt:lpstr>Оценка эффективности реализации муниципальных программ Можайского городского округа за 2020 год</vt:lpstr>
      <vt:lpstr>Оценка эффективности реализации муниципальных программ Можайского городского округа за 2020 год</vt:lpstr>
      <vt:lpstr>Слайд 64</vt:lpstr>
      <vt:lpstr>«Культура» на 2020-2024 годы</vt:lpstr>
      <vt:lpstr>Информация о плановых целевых показателях муниципальных программ</vt:lpstr>
      <vt:lpstr>«Образование» на 2020-2024 годы</vt:lpstr>
      <vt:lpstr>Информация о плановых целевых показателях муниципальных программ</vt:lpstr>
      <vt:lpstr>«Социальная защита населения»  на 2020-2024 годы</vt:lpstr>
      <vt:lpstr>Информация о плановых целевых показателях муниципальных программ </vt:lpstr>
      <vt:lpstr>Информация о плановых целевых показателях муниципальных программ </vt:lpstr>
      <vt:lpstr>«Спорт» на 2020-2024 годы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«Развитие сельского хозяйства» на 2020-2024 годы</vt:lpstr>
      <vt:lpstr>Информация о плановых целевых показателях муниципальных программ</vt:lpstr>
      <vt:lpstr>«Экология и окружающая среда» на 2020-2024 годы</vt:lpstr>
      <vt:lpstr>«Безопасность и обеспечение безопасности жизнедеятельности населения» на 2020-2024 годы</vt:lpstr>
      <vt:lpstr>Информация о плановых целевых показателях муниципальных программ</vt:lpstr>
      <vt:lpstr>«Жилище» на 2020-2024 годы</vt:lpstr>
      <vt:lpstr>Информация о плановых целевых показателях муниципальных программ</vt:lpstr>
      <vt:lpstr>«Развитие инженерной инфраструктуры и энергоэффективности» на 2020-2024 годы</vt:lpstr>
      <vt:lpstr>Информация о плановых целевых показателях муниципальных программ</vt:lpstr>
      <vt:lpstr>«Предпринимательство» на 2020-2024 годы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«Управление имуществом и муниципальными финансами» на 2020-2024 годы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«Развитие институтов гражданского общества, повышение эффективности местного самоуправления и реализации молодежной политики» на 2020-2024 годы</vt:lpstr>
      <vt:lpstr>Информация о плановых целевых показателях муниципальных программ</vt:lpstr>
      <vt:lpstr>«Развитие и функционирование дорожно-транспортного комплекса» на 2020-2024 годы</vt:lpstr>
      <vt:lpstr>«Цифровое муниципальное образование» на 2020-2024 годы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«Архитектура и градостроительство» на 2020-2024 годы</vt:lpstr>
      <vt:lpstr>«Формирование современной комфортной городской среды» на 2020-2024 годы</vt:lpstr>
      <vt:lpstr>Информация о плановых целевых показателях муниципальных программ</vt:lpstr>
      <vt:lpstr>Информация о плановых целевых показателях муниципальных программ</vt:lpstr>
      <vt:lpstr>«Строительство объектов социальной инфраструктуры» на 2020-2024 годы</vt:lpstr>
      <vt:lpstr>«Переселение граждан из аварийного жилищного фонда» на 2020-2024 годы</vt:lpstr>
      <vt:lpstr>Слайд 104</vt:lpstr>
      <vt:lpstr>Слайд 105</vt:lpstr>
      <vt:lpstr>Слайд 106</vt:lpstr>
      <vt:lpstr>Слайд 107</vt:lpstr>
      <vt:lpstr>Слайд 108</vt:lpstr>
      <vt:lpstr>Объем и структура муниципального внутреннего долга Можайского городского округа, а также расходы на его обслуживание за 2020 год                                                                                                                                        (тыс. рублей)</vt:lpstr>
      <vt:lpstr>Контактная информация</vt:lpstr>
      <vt:lpstr>Финансово-казначейское управление администрации  Можайского городского округа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budj6</dc:creator>
  <cp:lastModifiedBy>Otrasl2</cp:lastModifiedBy>
  <cp:revision>1033</cp:revision>
  <dcterms:created xsi:type="dcterms:W3CDTF">2017-11-02T11:43:26Z</dcterms:created>
  <dcterms:modified xsi:type="dcterms:W3CDTF">2021-05-14T14:23:39Z</dcterms:modified>
</cp:coreProperties>
</file>